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8" r:id="rId2"/>
    <p:sldId id="275" r:id="rId3"/>
    <p:sldId id="260" r:id="rId4"/>
    <p:sldId id="272" r:id="rId5"/>
    <p:sldId id="274" r:id="rId6"/>
    <p:sldId id="268" r:id="rId7"/>
    <p:sldId id="276" r:id="rId8"/>
    <p:sldId id="277" r:id="rId9"/>
    <p:sldId id="264" r:id="rId10"/>
    <p:sldId id="262" r:id="rId11"/>
    <p:sldId id="265" r:id="rId12"/>
    <p:sldId id="266" r:id="rId13"/>
    <p:sldId id="279" r:id="rId14"/>
    <p:sldId id="278"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7" d="100"/>
          <a:sy n="87" d="100"/>
        </p:scale>
        <p:origin x="298"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02/09/2018</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02/09/2018</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a:t>
            </a:fld>
            <a:endParaRPr lang="es-ES" noProof="0" dirty="0"/>
          </a:p>
        </p:txBody>
      </p:sp>
    </p:spTree>
    <p:extLst>
      <p:ext uri="{BB962C8B-B14F-4D97-AF65-F5344CB8AC3E}">
        <p14:creationId xmlns:p14="http://schemas.microsoft.com/office/powerpoint/2010/main" val="174100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6</a:t>
            </a:fld>
            <a:endParaRPr lang="es-ES" noProof="0" dirty="0"/>
          </a:p>
        </p:txBody>
      </p:sp>
    </p:spTree>
    <p:extLst>
      <p:ext uri="{BB962C8B-B14F-4D97-AF65-F5344CB8AC3E}">
        <p14:creationId xmlns:p14="http://schemas.microsoft.com/office/powerpoint/2010/main" val="296076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9</a:t>
            </a:fld>
            <a:endParaRPr lang="es-ES" noProof="0" dirty="0"/>
          </a:p>
        </p:txBody>
      </p:sp>
    </p:spTree>
    <p:extLst>
      <p:ext uri="{BB962C8B-B14F-4D97-AF65-F5344CB8AC3E}">
        <p14:creationId xmlns:p14="http://schemas.microsoft.com/office/powerpoint/2010/main" val="393336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10</a:t>
            </a:fld>
            <a:endParaRPr lang="es-ES" noProof="0" dirty="0"/>
          </a:p>
        </p:txBody>
      </p:sp>
    </p:spTree>
    <p:extLst>
      <p:ext uri="{BB962C8B-B14F-4D97-AF65-F5344CB8AC3E}">
        <p14:creationId xmlns:p14="http://schemas.microsoft.com/office/powerpoint/2010/main" val="41704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11</a:t>
            </a:fld>
            <a:endParaRPr lang="es-ES" noProof="0" dirty="0"/>
          </a:p>
        </p:txBody>
      </p:sp>
    </p:spTree>
    <p:extLst>
      <p:ext uri="{BB962C8B-B14F-4D97-AF65-F5344CB8AC3E}">
        <p14:creationId xmlns:p14="http://schemas.microsoft.com/office/powerpoint/2010/main" val="137355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12</a:t>
            </a:fld>
            <a:endParaRPr lang="es-ES" noProof="0" dirty="0"/>
          </a:p>
        </p:txBody>
      </p:sp>
    </p:spTree>
    <p:extLst>
      <p:ext uri="{BB962C8B-B14F-4D97-AF65-F5344CB8AC3E}">
        <p14:creationId xmlns:p14="http://schemas.microsoft.com/office/powerpoint/2010/main" val="98147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02/09/2018</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02/09/2018</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02/09/2018</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02/09/2018</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los estilos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02/09/2018</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02/09/2018</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02/09/2018</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02/09/2018</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02/09/2018</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02/09/2018</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02/09/2018</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02/09/2018</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4.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Método SIMPLEX</a:t>
            </a:r>
          </a:p>
        </p:txBody>
      </p:sp>
      <p:sp>
        <p:nvSpPr>
          <p:cNvPr id="3" name="Subtítulo 2"/>
          <p:cNvSpPr>
            <a:spLocks noGrp="1"/>
          </p:cNvSpPr>
          <p:nvPr>
            <p:ph type="subTitle" idx="1"/>
          </p:nvPr>
        </p:nvSpPr>
        <p:spPr/>
        <p:txBody>
          <a:bodyPr rtlCol="0"/>
          <a:lstStyle/>
          <a:p>
            <a:r>
              <a:rPr lang="es-ES" dirty="0"/>
              <a:t>Claudia Agudelo, Juan David Marín, Andrea Mendoza y Luis Fernando Muñoz </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NO HAY SOLUCÍON FACTIBLE</a:t>
            </a:r>
          </a:p>
        </p:txBody>
      </p:sp>
      <p:sp>
        <p:nvSpPr>
          <p:cNvPr id="7" name="Marcador de contenido 6">
            <a:extLst>
              <a:ext uri="{FF2B5EF4-FFF2-40B4-BE49-F238E27FC236}">
                <a16:creationId xmlns:a16="http://schemas.microsoft.com/office/drawing/2014/main" id="{5C9A0490-B09D-4C3C-ABC8-4742357B1917}"/>
              </a:ext>
            </a:extLst>
          </p:cNvPr>
          <p:cNvSpPr>
            <a:spLocks noGrp="1"/>
          </p:cNvSpPr>
          <p:nvPr>
            <p:ph sz="half" idx="1"/>
          </p:nvPr>
        </p:nvSpPr>
        <p:spPr>
          <a:xfrm>
            <a:off x="647249" y="4920524"/>
            <a:ext cx="10545358" cy="1595987"/>
          </a:xfrm>
        </p:spPr>
        <p:txBody>
          <a:bodyPr/>
          <a:lstStyle/>
          <a:p>
            <a:pPr algn="ctr"/>
            <a:r>
              <a:rPr lang="en-US" dirty="0"/>
              <a:t>Dado el </a:t>
            </a:r>
            <a:r>
              <a:rPr lang="en-US" dirty="0" err="1"/>
              <a:t>caso</a:t>
            </a:r>
            <a:r>
              <a:rPr lang="en-US" dirty="0"/>
              <a:t> </a:t>
            </a:r>
            <a:r>
              <a:rPr lang="en-US" dirty="0" err="1"/>
              <a:t>realizado</a:t>
            </a:r>
            <a:r>
              <a:rPr lang="en-US" dirty="0"/>
              <a:t> </a:t>
            </a:r>
            <a:r>
              <a:rPr lang="en-US" dirty="0" err="1"/>
              <a:t>anteriormente</a:t>
            </a:r>
            <a:r>
              <a:rPr lang="en-US" dirty="0"/>
              <a:t>, </a:t>
            </a:r>
            <a:r>
              <a:rPr lang="en-US" dirty="0" err="1"/>
              <a:t>si</a:t>
            </a:r>
            <a:r>
              <a:rPr lang="en-US" dirty="0"/>
              <a:t> las variables </a:t>
            </a:r>
            <a:r>
              <a:rPr lang="en-US" dirty="0" err="1"/>
              <a:t>artificiales</a:t>
            </a:r>
            <a:r>
              <a:rPr lang="en-US" dirty="0"/>
              <a:t> </a:t>
            </a:r>
            <a:r>
              <a:rPr lang="en-US" dirty="0" err="1"/>
              <a:t>agregadas</a:t>
            </a:r>
            <a:r>
              <a:rPr lang="en-US" dirty="0"/>
              <a:t> </a:t>
            </a:r>
            <a:r>
              <a:rPr lang="en-US" dirty="0" err="1"/>
              <a:t>tuviesen</a:t>
            </a:r>
            <a:r>
              <a:rPr lang="en-US" dirty="0"/>
              <a:t> un valor </a:t>
            </a:r>
            <a:r>
              <a:rPr lang="en-US" dirty="0" err="1"/>
              <a:t>distinto</a:t>
            </a:r>
            <a:r>
              <a:rPr lang="en-US" dirty="0"/>
              <a:t> de cero, el </a:t>
            </a:r>
            <a:r>
              <a:rPr lang="en-US" dirty="0" err="1"/>
              <a:t>problema</a:t>
            </a:r>
            <a:r>
              <a:rPr lang="en-US" dirty="0"/>
              <a:t> no </a:t>
            </a:r>
            <a:r>
              <a:rPr lang="en-US" dirty="0" err="1"/>
              <a:t>tendr</a:t>
            </a:r>
            <a:r>
              <a:rPr lang="es-CO" dirty="0" err="1"/>
              <a:t>ía</a:t>
            </a:r>
            <a:r>
              <a:rPr lang="es-CO" dirty="0"/>
              <a:t> solución factible porque son introducidas dentro de una igualdad y en caso de tener un valor diferente de 0, no se estaría cumpliendo. </a:t>
            </a:r>
          </a:p>
        </p:txBody>
      </p:sp>
      <p:pic>
        <p:nvPicPr>
          <p:cNvPr id="9" name="Marcador de contenido 8">
            <a:extLst>
              <a:ext uri="{FF2B5EF4-FFF2-40B4-BE49-F238E27FC236}">
                <a16:creationId xmlns:a16="http://schemas.microsoft.com/office/drawing/2014/main" id="{F40B4928-1E32-4260-856D-4682A711AB81}"/>
              </a:ext>
            </a:extLst>
          </p:cNvPr>
          <p:cNvPicPr>
            <a:picLocks noGrp="1" noChangeAspect="1"/>
          </p:cNvPicPr>
          <p:nvPr>
            <p:ph sz="half" idx="2"/>
          </p:nvPr>
        </p:nvPicPr>
        <p:blipFill>
          <a:blip r:embed="rId3"/>
          <a:stretch>
            <a:fillRect/>
          </a:stretch>
        </p:blipFill>
        <p:spPr>
          <a:xfrm>
            <a:off x="84541" y="2165120"/>
            <a:ext cx="10236114" cy="2527759"/>
          </a:xfrm>
          <a:prstGeom prst="rect">
            <a:avLst/>
          </a:prstGeom>
        </p:spPr>
      </p:pic>
      <p:sp>
        <p:nvSpPr>
          <p:cNvPr id="10" name="CuadroTexto 9">
            <a:extLst>
              <a:ext uri="{FF2B5EF4-FFF2-40B4-BE49-F238E27FC236}">
                <a16:creationId xmlns:a16="http://schemas.microsoft.com/office/drawing/2014/main" id="{06DCE210-DA92-4DCC-948C-A31F39F18DBB}"/>
              </a:ext>
            </a:extLst>
          </p:cNvPr>
          <p:cNvSpPr txBox="1"/>
          <p:nvPr/>
        </p:nvSpPr>
        <p:spPr>
          <a:xfrm>
            <a:off x="10399347" y="2658964"/>
            <a:ext cx="2118946" cy="1846659"/>
          </a:xfrm>
          <a:prstGeom prst="rect">
            <a:avLst/>
          </a:prstGeom>
          <a:noFill/>
        </p:spPr>
        <p:txBody>
          <a:bodyPr wrap="square" rtlCol="0">
            <a:spAutoFit/>
          </a:bodyPr>
          <a:lstStyle/>
          <a:p>
            <a:r>
              <a:rPr lang="es-CO" sz="1600" dirty="0">
                <a:solidFill>
                  <a:srgbClr val="FF0000"/>
                </a:solidFill>
              </a:rPr>
              <a:t>SOLUCIÓN ÓPTIMA:</a:t>
            </a:r>
          </a:p>
          <a:p>
            <a:r>
              <a:rPr lang="es-CO" sz="1600" dirty="0">
                <a:solidFill>
                  <a:srgbClr val="FF0000"/>
                </a:solidFill>
              </a:rPr>
              <a:t>X1</a:t>
            </a:r>
            <a:r>
              <a:rPr lang="en-US" sz="1600" dirty="0">
                <a:solidFill>
                  <a:srgbClr val="FF0000"/>
                </a:solidFill>
              </a:rPr>
              <a:t>=5</a:t>
            </a:r>
          </a:p>
          <a:p>
            <a:r>
              <a:rPr lang="en-US" sz="1600" dirty="0">
                <a:solidFill>
                  <a:srgbClr val="FF0000"/>
                </a:solidFill>
              </a:rPr>
              <a:t>X2=5</a:t>
            </a:r>
          </a:p>
          <a:p>
            <a:r>
              <a:rPr lang="en-US" sz="1600" dirty="0">
                <a:solidFill>
                  <a:srgbClr val="FF0000"/>
                </a:solidFill>
              </a:rPr>
              <a:t>S1=0,25</a:t>
            </a:r>
          </a:p>
          <a:p>
            <a:r>
              <a:rPr lang="en-US" sz="1600" dirty="0">
                <a:solidFill>
                  <a:srgbClr val="FF0000"/>
                </a:solidFill>
              </a:rPr>
              <a:t>A1=0</a:t>
            </a:r>
          </a:p>
          <a:p>
            <a:r>
              <a:rPr lang="en-US" sz="1600" dirty="0">
                <a:solidFill>
                  <a:srgbClr val="FF0000"/>
                </a:solidFill>
              </a:rPr>
              <a:t>A2=0</a:t>
            </a:r>
            <a:endParaRPr lang="es-CO" sz="1600" dirty="0">
              <a:solidFill>
                <a:srgbClr val="FF0000"/>
              </a:solidFill>
            </a:endParaRPr>
          </a:p>
          <a:p>
            <a:endParaRPr lang="es-CO" dirty="0">
              <a:solidFill>
                <a:srgbClr val="FF0000"/>
              </a:solidFill>
            </a:endParaRPr>
          </a:p>
        </p:txBody>
      </p:sp>
      <p:sp>
        <p:nvSpPr>
          <p:cNvPr id="6" name="Elipse 5">
            <a:extLst>
              <a:ext uri="{FF2B5EF4-FFF2-40B4-BE49-F238E27FC236}">
                <a16:creationId xmlns:a16="http://schemas.microsoft.com/office/drawing/2014/main" id="{69EAED5C-3FC9-4D2A-9B84-FEFF2857CAE4}"/>
              </a:ext>
            </a:extLst>
          </p:cNvPr>
          <p:cNvSpPr/>
          <p:nvPr/>
        </p:nvSpPr>
        <p:spPr>
          <a:xfrm>
            <a:off x="59085" y="8792"/>
            <a:ext cx="254977" cy="2637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80">
                                          <p:stCondLst>
                                            <p:cond delay="0"/>
                                          </p:stCondLst>
                                        </p:cTn>
                                        <p:tgtEl>
                                          <p:spTgt spid="10"/>
                                        </p:tgtEl>
                                      </p:cBhvr>
                                    </p:animEffect>
                                    <p:anim calcmode="lin" valueType="num">
                                      <p:cBhvr>
                                        <p:cTn id="1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gtEl>
                                      </p:cBhvr>
                                      <p:to x="100000" y="60000"/>
                                    </p:animScale>
                                    <p:animScale>
                                      <p:cBhvr>
                                        <p:cTn id="19" dur="166" decel="50000">
                                          <p:stCondLst>
                                            <p:cond delay="676"/>
                                          </p:stCondLst>
                                        </p:cTn>
                                        <p:tgtEl>
                                          <p:spTgt spid="10"/>
                                        </p:tgtEl>
                                      </p:cBhvr>
                                      <p:to x="100000" y="100000"/>
                                    </p:animScale>
                                    <p:animScale>
                                      <p:cBhvr>
                                        <p:cTn id="20" dur="26">
                                          <p:stCondLst>
                                            <p:cond delay="1312"/>
                                          </p:stCondLst>
                                        </p:cTn>
                                        <p:tgtEl>
                                          <p:spTgt spid="10"/>
                                        </p:tgtEl>
                                      </p:cBhvr>
                                      <p:to x="100000" y="80000"/>
                                    </p:animScale>
                                    <p:animScale>
                                      <p:cBhvr>
                                        <p:cTn id="21" dur="166" decel="50000">
                                          <p:stCondLst>
                                            <p:cond delay="1338"/>
                                          </p:stCondLst>
                                        </p:cTn>
                                        <p:tgtEl>
                                          <p:spTgt spid="10"/>
                                        </p:tgtEl>
                                      </p:cBhvr>
                                      <p:to x="100000" y="100000"/>
                                    </p:animScale>
                                    <p:animScale>
                                      <p:cBhvr>
                                        <p:cTn id="22" dur="26">
                                          <p:stCondLst>
                                            <p:cond delay="1642"/>
                                          </p:stCondLst>
                                        </p:cTn>
                                        <p:tgtEl>
                                          <p:spTgt spid="10"/>
                                        </p:tgtEl>
                                      </p:cBhvr>
                                      <p:to x="100000" y="90000"/>
                                    </p:animScale>
                                    <p:animScale>
                                      <p:cBhvr>
                                        <p:cTn id="23" dur="166" decel="50000">
                                          <p:stCondLst>
                                            <p:cond delay="1668"/>
                                          </p:stCondLst>
                                        </p:cTn>
                                        <p:tgtEl>
                                          <p:spTgt spid="10"/>
                                        </p:tgtEl>
                                      </p:cBhvr>
                                      <p:to x="100000" y="100000"/>
                                    </p:animScale>
                                    <p:animScale>
                                      <p:cBhvr>
                                        <p:cTn id="24" dur="26">
                                          <p:stCondLst>
                                            <p:cond delay="1808"/>
                                          </p:stCondLst>
                                        </p:cTn>
                                        <p:tgtEl>
                                          <p:spTgt spid="10"/>
                                        </p:tgtEl>
                                      </p:cBhvr>
                                      <p:to x="100000" y="95000"/>
                                    </p:animScale>
                                    <p:animScale>
                                      <p:cBhvr>
                                        <p:cTn id="25" dur="166" decel="50000">
                                          <p:stCondLst>
                                            <p:cond delay="1834"/>
                                          </p:stCondLst>
                                        </p:cTn>
                                        <p:tgtEl>
                                          <p:spTgt spid="10"/>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HAY INFINITAS SOLUCIONES ÓPTIMAS</a:t>
            </a:r>
          </a:p>
        </p:txBody>
      </p:sp>
      <p:sp>
        <p:nvSpPr>
          <p:cNvPr id="4" name="Marcador de posición de contenido 3"/>
          <p:cNvSpPr>
            <a:spLocks noGrp="1"/>
          </p:cNvSpPr>
          <p:nvPr>
            <p:ph sz="half" idx="2"/>
          </p:nvPr>
        </p:nvSpPr>
        <p:spPr>
          <a:xfrm>
            <a:off x="559190" y="2243803"/>
            <a:ext cx="11073620" cy="3433769"/>
          </a:xfrm>
        </p:spPr>
        <p:txBody>
          <a:bodyPr rtlCol="0"/>
          <a:lstStyle/>
          <a:p>
            <a:pPr rtl="0"/>
            <a:r>
              <a:rPr lang="es-ES" dirty="0"/>
              <a:t>Ocurre cuando al terminar el proceso se obtiene una variable no </a:t>
            </a:r>
            <a:r>
              <a:rPr lang="es-CO" dirty="0"/>
              <a:t>básica con un valor igual a 0. lo cual significa que la variable puede tomar cualquier valor y no afectará la función objetivo</a:t>
            </a:r>
            <a:endParaRPr lang="es-ES" dirty="0"/>
          </a:p>
        </p:txBody>
      </p:sp>
      <p:pic>
        <p:nvPicPr>
          <p:cNvPr id="8" name="Imagen 7">
            <a:extLst>
              <a:ext uri="{FF2B5EF4-FFF2-40B4-BE49-F238E27FC236}">
                <a16:creationId xmlns:a16="http://schemas.microsoft.com/office/drawing/2014/main" id="{735778E2-8B9F-4028-A67D-174D83137D99}"/>
              </a:ext>
            </a:extLst>
          </p:cNvPr>
          <p:cNvPicPr>
            <a:picLocks noChangeAspect="1"/>
          </p:cNvPicPr>
          <p:nvPr/>
        </p:nvPicPr>
        <p:blipFill>
          <a:blip r:embed="rId3"/>
          <a:stretch>
            <a:fillRect/>
          </a:stretch>
        </p:blipFill>
        <p:spPr>
          <a:xfrm>
            <a:off x="161192" y="3149957"/>
            <a:ext cx="11869615" cy="3538058"/>
          </a:xfrm>
          <a:prstGeom prst="rect">
            <a:avLst/>
          </a:prstGeom>
        </p:spPr>
      </p:pic>
      <p:sp>
        <p:nvSpPr>
          <p:cNvPr id="5" name="Elipse 4">
            <a:extLst>
              <a:ext uri="{FF2B5EF4-FFF2-40B4-BE49-F238E27FC236}">
                <a16:creationId xmlns:a16="http://schemas.microsoft.com/office/drawing/2014/main" id="{2063D6BF-BCF3-40C3-96EB-6D1344B47AD1}"/>
              </a:ext>
            </a:extLst>
          </p:cNvPr>
          <p:cNvSpPr/>
          <p:nvPr/>
        </p:nvSpPr>
        <p:spPr>
          <a:xfrm>
            <a:off x="33703" y="55685"/>
            <a:ext cx="254977" cy="24618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PROBLEMA NO ACOTADO</a:t>
            </a:r>
          </a:p>
        </p:txBody>
      </p:sp>
      <p:sp>
        <p:nvSpPr>
          <p:cNvPr id="3" name="CuadroTexto 2">
            <a:extLst>
              <a:ext uri="{FF2B5EF4-FFF2-40B4-BE49-F238E27FC236}">
                <a16:creationId xmlns:a16="http://schemas.microsoft.com/office/drawing/2014/main" id="{DE3793AD-0655-4A6F-9FB6-35ADA061CFC1}"/>
              </a:ext>
            </a:extLst>
          </p:cNvPr>
          <p:cNvSpPr txBox="1"/>
          <p:nvPr/>
        </p:nvSpPr>
        <p:spPr>
          <a:xfrm>
            <a:off x="679269" y="2228671"/>
            <a:ext cx="10593977" cy="1477328"/>
          </a:xfrm>
          <a:prstGeom prst="rect">
            <a:avLst/>
          </a:prstGeom>
          <a:noFill/>
        </p:spPr>
        <p:txBody>
          <a:bodyPr wrap="square" rtlCol="0">
            <a:spAutoFit/>
          </a:bodyPr>
          <a:lstStyle/>
          <a:p>
            <a:r>
              <a:rPr lang="es-CO" dirty="0"/>
              <a:t>Cuando hay una variable candidata a entrar a la base pero no hay ninguna que pueda salir porque la regla del cociente falla. La variable que entra a la base puede tomar un valor tan grande como sea posible dado que no hay un límite expresado por theta. </a:t>
            </a:r>
          </a:p>
          <a:p>
            <a:endParaRPr lang="es-CO" dirty="0"/>
          </a:p>
          <a:p>
            <a:r>
              <a:rPr lang="es-CO" dirty="0"/>
              <a:t>Ejemplo: (maximización) </a:t>
            </a:r>
          </a:p>
        </p:txBody>
      </p:sp>
      <p:pic>
        <p:nvPicPr>
          <p:cNvPr id="7" name="Imagen 6">
            <a:extLst>
              <a:ext uri="{FF2B5EF4-FFF2-40B4-BE49-F238E27FC236}">
                <a16:creationId xmlns:a16="http://schemas.microsoft.com/office/drawing/2014/main" id="{D7618CB6-2638-41D6-9716-80698EF3F9CA}"/>
              </a:ext>
            </a:extLst>
          </p:cNvPr>
          <p:cNvPicPr>
            <a:picLocks noChangeAspect="1"/>
          </p:cNvPicPr>
          <p:nvPr/>
        </p:nvPicPr>
        <p:blipFill>
          <a:blip r:embed="rId3"/>
          <a:stretch>
            <a:fillRect/>
          </a:stretch>
        </p:blipFill>
        <p:spPr>
          <a:xfrm>
            <a:off x="211672" y="3970735"/>
            <a:ext cx="11768655" cy="2570742"/>
          </a:xfrm>
          <a:prstGeom prst="rect">
            <a:avLst/>
          </a:prstGeom>
        </p:spPr>
      </p:pic>
      <p:sp>
        <p:nvSpPr>
          <p:cNvPr id="5" name="Elipse 4">
            <a:extLst>
              <a:ext uri="{FF2B5EF4-FFF2-40B4-BE49-F238E27FC236}">
                <a16:creationId xmlns:a16="http://schemas.microsoft.com/office/drawing/2014/main" id="{2AA3C91B-998E-4EE1-8ADC-11D2475613EE}"/>
              </a:ext>
            </a:extLst>
          </p:cNvPr>
          <p:cNvSpPr/>
          <p:nvPr/>
        </p:nvSpPr>
        <p:spPr>
          <a:xfrm>
            <a:off x="82084" y="35169"/>
            <a:ext cx="254977" cy="24618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C7A1F-8B27-4806-AD3A-DAB9FD247F99}"/>
              </a:ext>
            </a:extLst>
          </p:cNvPr>
          <p:cNvSpPr>
            <a:spLocks noGrp="1"/>
          </p:cNvSpPr>
          <p:nvPr>
            <p:ph type="title"/>
          </p:nvPr>
        </p:nvSpPr>
        <p:spPr/>
        <p:txBody>
          <a:bodyPr/>
          <a:lstStyle/>
          <a:p>
            <a:r>
              <a:rPr lang="es-CO" dirty="0"/>
              <a:t>BIBLIOGRAFÍA </a:t>
            </a:r>
          </a:p>
        </p:txBody>
      </p:sp>
      <p:sp>
        <p:nvSpPr>
          <p:cNvPr id="3" name="Marcador de texto 2">
            <a:extLst>
              <a:ext uri="{FF2B5EF4-FFF2-40B4-BE49-F238E27FC236}">
                <a16:creationId xmlns:a16="http://schemas.microsoft.com/office/drawing/2014/main" id="{71627E47-97D0-4BB2-BF4C-70654ED28E1A}"/>
              </a:ext>
            </a:extLst>
          </p:cNvPr>
          <p:cNvSpPr>
            <a:spLocks noGrp="1"/>
          </p:cNvSpPr>
          <p:nvPr>
            <p:ph type="body" sz="half" idx="2"/>
          </p:nvPr>
        </p:nvSpPr>
        <p:spPr>
          <a:xfrm>
            <a:off x="1291819" y="2465293"/>
            <a:ext cx="9197404" cy="3711669"/>
          </a:xfrm>
        </p:spPr>
        <p:txBody>
          <a:bodyPr/>
          <a:lstStyle/>
          <a:p>
            <a:r>
              <a:rPr lang="es-ES" dirty="0"/>
              <a:t>López, I. B. (23 de noviembre de 2016). </a:t>
            </a:r>
            <a:r>
              <a:rPr lang="es-ES" i="1" dirty="0"/>
              <a:t>MÉTODO SIMPLEX</a:t>
            </a:r>
            <a:r>
              <a:rPr lang="es-ES" dirty="0"/>
              <a:t>. Obtenido de 		https://www.ingenieriaindustrialonline.com/herramientas-para-el-	ingeniero-industrial/investigaci%C3%B3n-de-	operaciones/m%C3%A9todo-simplex/</a:t>
            </a:r>
            <a:endParaRPr lang="es-CO" dirty="0"/>
          </a:p>
          <a:p>
            <a:r>
              <a:rPr lang="es-ES" dirty="0"/>
              <a:t>Muriel, A. F. (27 de agosto de 2018). </a:t>
            </a:r>
            <a:r>
              <a:rPr lang="es-ES" i="1" dirty="0"/>
              <a:t>Canal de </a:t>
            </a:r>
            <a:r>
              <a:rPr lang="es-ES" i="1" dirty="0" err="1"/>
              <a:t>Youtube</a:t>
            </a:r>
            <a:r>
              <a:rPr lang="es-ES" dirty="0"/>
              <a:t>. Obtenido de 	https://www.youtube.com/channel/UCqBi1DukeNf7mTdKMO-vrBA</a:t>
            </a:r>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106332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a:extLst>
              <a:ext uri="{FF2B5EF4-FFF2-40B4-BE49-F238E27FC236}">
                <a16:creationId xmlns:a16="http://schemas.microsoft.com/office/drawing/2014/main" id="{61560FE9-ABA0-4A0E-B0C7-4217ACCBCC2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36070" y="1988527"/>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muchas gracias">
            <a:extLst>
              <a:ext uri="{FF2B5EF4-FFF2-40B4-BE49-F238E27FC236}">
                <a16:creationId xmlns:a16="http://schemas.microsoft.com/office/drawing/2014/main" id="{C57F6BF6-4A40-4A42-8AD3-67B8065D46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06" y="2164797"/>
            <a:ext cx="6019923" cy="391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33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EB687C-0CF9-4942-B10A-3B25C88AFDD9}"/>
              </a:ext>
            </a:extLst>
          </p:cNvPr>
          <p:cNvSpPr>
            <a:spLocks noGrp="1"/>
          </p:cNvSpPr>
          <p:nvPr>
            <p:ph type="title"/>
          </p:nvPr>
        </p:nvSpPr>
        <p:spPr/>
        <p:txBody>
          <a:bodyPr>
            <a:normAutofit/>
          </a:bodyPr>
          <a:lstStyle/>
          <a:p>
            <a:r>
              <a:rPr lang="es-ES" sz="5400" dirty="0"/>
              <a:t>¿Qué es?</a:t>
            </a:r>
            <a:endParaRPr lang="es-CO" sz="5400" dirty="0"/>
          </a:p>
        </p:txBody>
      </p:sp>
      <p:sp>
        <p:nvSpPr>
          <p:cNvPr id="4" name="Marcador de posición de contenido 2">
            <a:extLst>
              <a:ext uri="{FF2B5EF4-FFF2-40B4-BE49-F238E27FC236}">
                <a16:creationId xmlns:a16="http://schemas.microsoft.com/office/drawing/2014/main" id="{8320B207-A149-45C5-960E-9F9F44D50F60}"/>
              </a:ext>
            </a:extLst>
          </p:cNvPr>
          <p:cNvSpPr>
            <a:spLocks noGrp="1"/>
          </p:cNvSpPr>
          <p:nvPr>
            <p:ph idx="1"/>
          </p:nvPr>
        </p:nvSpPr>
        <p:spPr>
          <a:xfrm>
            <a:off x="773723" y="2190750"/>
            <a:ext cx="10770577" cy="3986213"/>
          </a:xfrm>
        </p:spPr>
        <p:txBody>
          <a:bodyPr rtlCol="0"/>
          <a:lstStyle/>
          <a:p>
            <a:pPr rtl="0"/>
            <a:r>
              <a:rPr lang="es-ES" sz="2400" dirty="0"/>
              <a:t>Método analítico para solucionar problemas más complejos de programación lineal</a:t>
            </a:r>
          </a:p>
          <a:p>
            <a:r>
              <a:rPr lang="es-CO" sz="2400" dirty="0"/>
              <a:t>Es un algoritmo que aplica la teoría de matrices para solucionar problemas de </a:t>
            </a:r>
            <a:r>
              <a:rPr lang="es-CO" sz="2400" i="1" dirty="0"/>
              <a:t>n</a:t>
            </a:r>
            <a:r>
              <a:rPr lang="es-CO" sz="2400" dirty="0"/>
              <a:t> restricciones y </a:t>
            </a:r>
            <a:r>
              <a:rPr lang="es-CO" sz="2400" i="1" dirty="0"/>
              <a:t>m</a:t>
            </a:r>
            <a:r>
              <a:rPr lang="es-CO" sz="2400" dirty="0"/>
              <a:t> variables</a:t>
            </a:r>
          </a:p>
          <a:p>
            <a:pPr marL="0" indent="0">
              <a:buNone/>
            </a:pPr>
            <a:endParaRPr lang="es-CO" dirty="0"/>
          </a:p>
          <a:p>
            <a:endParaRPr lang="es-ES" dirty="0"/>
          </a:p>
        </p:txBody>
      </p:sp>
      <p:pic>
        <p:nvPicPr>
          <p:cNvPr id="3074" name="Picture 2" descr="Resultado de imagen para metodo analitico">
            <a:extLst>
              <a:ext uri="{FF2B5EF4-FFF2-40B4-BE49-F238E27FC236}">
                <a16:creationId xmlns:a16="http://schemas.microsoft.com/office/drawing/2014/main" id="{DA84E73A-76D7-44D9-8334-41F8FEFBBB03}"/>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948" b="96094" l="2157" r="96863">
                        <a14:foregroundMark x1="18922" y1="9245" x2="18922" y2="10286"/>
                        <a14:foregroundMark x1="23431" y1="6380" x2="23431" y2="6380"/>
                        <a14:foregroundMark x1="9314" y1="47135" x2="9314" y2="47135"/>
                        <a14:foregroundMark x1="5882" y1="33203" x2="5882" y2="33203"/>
                        <a14:foregroundMark x1="2451" y1="20703" x2="2451" y2="20703"/>
                        <a14:foregroundMark x1="38235" y1="5078" x2="38235" y2="5078"/>
                        <a14:foregroundMark x1="39510" y1="45833" x2="39510" y2="45833"/>
                        <a14:foregroundMark x1="39510" y1="45833" x2="39118" y2="44922"/>
                        <a14:foregroundMark x1="38333" y1="44401" x2="38333" y2="44401"/>
                        <a14:foregroundMark x1="37745" y1="48177" x2="37745" y2="48177"/>
                        <a14:foregroundMark x1="35882" y1="54036" x2="35882" y2="54036"/>
                        <a14:foregroundMark x1="35294" y1="57031" x2="35294" y2="57031"/>
                        <a14:foregroundMark x1="34804" y1="59505" x2="34804" y2="59505"/>
                        <a14:foregroundMark x1="44608" y1="94531" x2="44608" y2="94531"/>
                        <a14:foregroundMark x1="47255" y1="75911" x2="47255" y2="75911"/>
                        <a14:foregroundMark x1="41863" y1="75521" x2="41863" y2="75521"/>
                        <a14:foregroundMark x1="41373" y1="74870" x2="37157" y2="75391"/>
                        <a14:foregroundMark x1="46078" y1="75521" x2="43824" y2="74219"/>
                        <a14:foregroundMark x1="19804" y1="74349" x2="11275" y2="74870"/>
                        <a14:foregroundMark x1="12941" y1="75391" x2="9118" y2="73438"/>
                        <a14:foregroundMark x1="2157" y1="74870" x2="4020" y2="77995"/>
                        <a14:foregroundMark x1="16765" y1="96094" x2="16863" y2="92057"/>
                        <a14:foregroundMark x1="90000" y1="96745" x2="91373" y2="77474"/>
                        <a14:foregroundMark x1="91373" y1="77474" x2="91569" y2="76823"/>
                        <a14:foregroundMark x1="96863" y1="82161" x2="95588" y2="70182"/>
                        <a14:foregroundMark x1="87157" y1="74089" x2="86471" y2="72396"/>
                        <a14:foregroundMark x1="63922" y1="92057" x2="61078" y2="90885"/>
                        <a14:foregroundMark x1="76961" y1="40365" x2="68725" y2="56771"/>
                        <a14:foregroundMark x1="68725" y1="56771" x2="74706" y2="39974"/>
                        <a14:foregroundMark x1="83529" y1="53776" x2="67353" y2="63151"/>
                        <a14:foregroundMark x1="67353" y1="63151" x2="62157" y2="62370"/>
                        <a14:foregroundMark x1="61471" y1="43099" x2="57059" y2="54167"/>
                        <a14:foregroundMark x1="49118" y1="51042" x2="34216" y2="61849"/>
                        <a14:foregroundMark x1="34216" y1="61849" x2="24608" y2="49089"/>
                        <a14:foregroundMark x1="20784" y1="48307" x2="30784" y2="61719"/>
                        <a14:foregroundMark x1="21373" y1="44141" x2="18824" y2="52214"/>
                        <a14:foregroundMark x1="39216" y1="23307" x2="9314" y2="33203"/>
                        <a14:foregroundMark x1="9314" y1="33203" x2="16078" y2="16016"/>
                        <a14:foregroundMark x1="16078" y1="16016" x2="31275" y2="12109"/>
                        <a14:foregroundMark x1="31275" y1="12109" x2="38725" y2="23177"/>
                        <a14:foregroundMark x1="39020" y1="12370" x2="28039" y2="8464"/>
                        <a14:foregroundMark x1="27549" y1="9245" x2="23431" y2="10026"/>
                        <a14:foregroundMark x1="34902" y1="6901" x2="40000" y2="20313"/>
                        <a14:foregroundMark x1="28725" y1="33073" x2="16373" y2="30339"/>
                        <a14:foregroundMark x1="28627" y1="31380" x2="27745" y2="26563"/>
                        <a14:foregroundMark x1="12941" y1="17839" x2="14902" y2="29167"/>
                        <a14:foregroundMark x1="7941" y1="22266" x2="11961" y2="31641"/>
                        <a14:foregroundMark x1="11471" y1="23307" x2="11471" y2="19922"/>
                        <a14:foregroundMark x1="16373" y1="21224" x2="17157" y2="17057"/>
                        <a14:foregroundMark x1="28431" y1="31380" x2="28137" y2="25130"/>
                        <a14:foregroundMark x1="45000" y1="9505" x2="46569" y2="28906"/>
                        <a14:foregroundMark x1="46569" y1="28906" x2="62451" y2="28385"/>
                        <a14:foregroundMark x1="62451" y1="28385" x2="56569" y2="10547"/>
                        <a14:foregroundMark x1="56569" y1="10547" x2="45000" y2="9375"/>
                        <a14:foregroundMark x1="92941" y1="16797" x2="78725" y2="13151"/>
                        <a14:foregroundMark x1="78725" y1="13151" x2="70196" y2="29036"/>
                        <a14:foregroundMark x1="70196" y1="29036" x2="87353" y2="36328"/>
                        <a14:foregroundMark x1="87353" y1="36328" x2="94314" y2="18750"/>
                        <a14:foregroundMark x1="94314" y1="18750" x2="93333" y2="17448"/>
                        <a14:foregroundMark x1="81569" y1="11328" x2="62941" y2="9245"/>
                        <a14:foregroundMark x1="62941" y1="9245" x2="59608" y2="29036"/>
                        <a14:foregroundMark x1="59608" y1="29036" x2="76569" y2="33594"/>
                        <a14:foregroundMark x1="76569" y1="33594" x2="81078" y2="12370"/>
                        <a14:foregroundMark x1="30392" y1="26302" x2="28922" y2="25911"/>
                        <a14:foregroundMark x1="18431" y1="16146" x2="17255" y2="15885"/>
                        <a14:foregroundMark x1="29412" y1="8073" x2="31667" y2="9375"/>
                        <a14:foregroundMark x1="70098" y1="72005" x2="70000" y2="72135"/>
                        <a14:foregroundMark x1="64510" y1="72135" x2="64902" y2="72396"/>
                        <a14:foregroundMark x1="71569" y1="93359" x2="71078" y2="90625"/>
                        <a14:backgroundMark x1="5098" y1="51172" x2="5098" y2="51172"/>
                        <a14:backgroundMark x1="6667" y1="49349" x2="4020" y2="41667"/>
                        <a14:backgroundMark x1="7745" y1="4688" x2="3725" y2="7161"/>
                        <a14:backgroundMark x1="21765" y1="4297" x2="0" y2="9245"/>
                        <a14:backgroundMark x1="3725" y1="43359" x2="4020" y2="43099"/>
                        <a14:backgroundMark x1="5588" y1="2214" x2="20980" y2="8333"/>
                        <a14:backgroundMark x1="20980" y1="8333" x2="6569" y2="3385"/>
                        <a14:backgroundMark x1="6569" y1="3385" x2="5392" y2="4948"/>
                        <a14:backgroundMark x1="11632" y1="22629" x2="10792" y2="23325"/>
                        <a14:backgroundMark x1="17461" y1="17803" x2="15373" y2="19532"/>
                        <a14:backgroundMark x1="28218" y1="8897" x2="27625" y2="9388"/>
                        <a14:backgroundMark x1="28517" y1="29537" x2="28633" y2="29435"/>
                        <a14:backgroundMark x1="26569" y1="31250" x2="28218" y2="29800"/>
                      </a14:backgroundRemoval>
                    </a14:imgEffect>
                  </a14:imgLayer>
                </a14:imgProps>
              </a:ext>
              <a:ext uri="{28A0092B-C50C-407E-A947-70E740481C1C}">
                <a14:useLocalDpi xmlns:a14="http://schemas.microsoft.com/office/drawing/2010/main" val="0"/>
              </a:ext>
            </a:extLst>
          </a:blip>
          <a:srcRect/>
          <a:stretch>
            <a:fillRect/>
          </a:stretch>
        </p:blipFill>
        <p:spPr bwMode="auto">
          <a:xfrm>
            <a:off x="1946366" y="3910457"/>
            <a:ext cx="3010474" cy="22665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matrices">
            <a:extLst>
              <a:ext uri="{FF2B5EF4-FFF2-40B4-BE49-F238E27FC236}">
                <a16:creationId xmlns:a16="http://schemas.microsoft.com/office/drawing/2014/main" id="{A3EB1267-F17A-4942-B03B-B1252C2D4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997" y="3910458"/>
            <a:ext cx="4923146" cy="2266505"/>
          </a:xfrm>
          <a:prstGeom prst="rect">
            <a:avLst/>
          </a:prstGeom>
          <a:noFill/>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ACEE8096-09E7-4FC9-9F43-C4AF2B936BB3}"/>
              </a:ext>
            </a:extLst>
          </p:cNvPr>
          <p:cNvSpPr/>
          <p:nvPr/>
        </p:nvSpPr>
        <p:spPr>
          <a:xfrm>
            <a:off x="61547" y="0"/>
            <a:ext cx="298938" cy="2857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9217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EJEMPLO</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D3A6EED5-3C19-44D2-85D8-AE6E8BE87E8C}"/>
                  </a:ext>
                </a:extLst>
              </p:cNvPr>
              <p:cNvSpPr txBox="1"/>
              <p:nvPr/>
            </p:nvSpPr>
            <p:spPr>
              <a:xfrm>
                <a:off x="2037569" y="1899946"/>
                <a:ext cx="2913243" cy="2662267"/>
              </a:xfrm>
              <a:prstGeom prst="rect">
                <a:avLst/>
              </a:prstGeom>
              <a:noFill/>
            </p:spPr>
            <p:txBody>
              <a:bodyPr wrap="square" rtlCol="0">
                <a:spAutoFit/>
              </a:bodyPr>
              <a:lstStyle/>
              <a:p>
                <a:r>
                  <a:rPr lang="es-CO" sz="1600" i="1" dirty="0">
                    <a:solidFill>
                      <a:srgbClr val="FF0000"/>
                    </a:solidFill>
                  </a:rPr>
                  <a:t>Función objetivo:</a:t>
                </a:r>
                <a:endParaRPr lang="es-CO" sz="1600" dirty="0">
                  <a:solidFill>
                    <a:srgbClr val="FF0000"/>
                  </a:solidFill>
                </a:endParaRPr>
              </a:p>
              <a:p>
                <a:r>
                  <a:rPr lang="es-CO" sz="1600" dirty="0"/>
                  <a:t>Maximizar </a:t>
                </a:r>
                <a14:m>
                  <m:oMath xmlns:m="http://schemas.openxmlformats.org/officeDocument/2006/math">
                    <m:r>
                      <a:rPr lang="es-CO" sz="1600" i="1" dirty="0" smtClean="0">
                        <a:latin typeface="Cambria Math" panose="02040503050406030204" pitchFamily="18" charset="0"/>
                      </a:rPr>
                      <m:t>𝑍</m:t>
                    </m:r>
                    <m:r>
                      <a:rPr lang="en-US" sz="1600" i="1" dirty="0" smtClean="0">
                        <a:latin typeface="Cambria Math" panose="02040503050406030204" pitchFamily="18" charset="0"/>
                      </a:rPr>
                      <m:t>= </m:t>
                    </m:r>
                    <m:sSub>
                      <m:sSubPr>
                        <m:ctrlPr>
                          <a:rPr lang="en-US" sz="1600" i="1" dirty="0" smtClean="0">
                            <a:latin typeface="Cambria Math" panose="02040503050406030204" pitchFamily="18" charset="0"/>
                          </a:rPr>
                        </m:ctrlPr>
                      </m:sSubPr>
                      <m:e>
                        <m:r>
                          <a:rPr lang="es-CO" sz="1600" b="0" i="1" dirty="0" smtClean="0">
                            <a:latin typeface="Cambria Math" panose="02040503050406030204" pitchFamily="18" charset="0"/>
                          </a:rPr>
                          <m:t>3</m:t>
                        </m:r>
                        <m:r>
                          <a:rPr lang="es-CO" sz="1600" b="0" i="1" dirty="0" smtClean="0">
                            <a:latin typeface="Cambria Math" panose="02040503050406030204" pitchFamily="18" charset="0"/>
                          </a:rPr>
                          <m:t>𝑋</m:t>
                        </m:r>
                      </m:e>
                      <m:sub>
                        <m:r>
                          <a:rPr lang="es-CO" sz="1600" b="0" i="1" dirty="0" smtClean="0">
                            <a:latin typeface="Cambria Math" panose="02040503050406030204" pitchFamily="18" charset="0"/>
                          </a:rPr>
                          <m:t>1</m:t>
                        </m:r>
                      </m:sub>
                    </m:sSub>
                    <m:r>
                      <a:rPr lang="en-US" sz="900" i="1" dirty="0" smtClean="0">
                        <a:latin typeface="Cambria Math" panose="02040503050406030204" pitchFamily="18" charset="0"/>
                      </a:rPr>
                      <m:t> </m:t>
                    </m:r>
                    <m:r>
                      <a:rPr lang="en-US" sz="1600" i="1" dirty="0" smtClean="0">
                        <a:latin typeface="Cambria Math" panose="02040503050406030204" pitchFamily="18" charset="0"/>
                      </a:rPr>
                      <m:t>+ </m:t>
                    </m:r>
                    <m:sSub>
                      <m:sSubPr>
                        <m:ctrlPr>
                          <a:rPr lang="en-US" sz="1600" i="1" dirty="0" smtClean="0">
                            <a:latin typeface="Cambria Math" panose="02040503050406030204" pitchFamily="18" charset="0"/>
                          </a:rPr>
                        </m:ctrlPr>
                      </m:sSubPr>
                      <m:e>
                        <m:r>
                          <a:rPr lang="es-CO" sz="1600" b="0" i="1" dirty="0" smtClean="0">
                            <a:latin typeface="Cambria Math" panose="02040503050406030204" pitchFamily="18" charset="0"/>
                          </a:rPr>
                          <m:t>5</m:t>
                        </m:r>
                        <m:r>
                          <a:rPr lang="es-CO" sz="1600" b="0" i="1" dirty="0" smtClean="0">
                            <a:latin typeface="Cambria Math" panose="02040503050406030204" pitchFamily="18" charset="0"/>
                          </a:rPr>
                          <m:t>𝑋</m:t>
                        </m:r>
                      </m:e>
                      <m:sub>
                        <m:r>
                          <a:rPr lang="es-CO" sz="1600" b="0" i="1" dirty="0" smtClean="0">
                            <a:latin typeface="Cambria Math" panose="02040503050406030204" pitchFamily="18" charset="0"/>
                          </a:rPr>
                          <m:t>2</m:t>
                        </m:r>
                      </m:sub>
                    </m:sSub>
                  </m:oMath>
                </a14:m>
                <a:endParaRPr lang="en-US" sz="900" dirty="0"/>
              </a:p>
              <a:p>
                <a:endParaRPr lang="en-US" sz="900" dirty="0"/>
              </a:p>
              <a:p>
                <a:r>
                  <a:rPr lang="es-CO" sz="1600" i="1" dirty="0">
                    <a:solidFill>
                      <a:srgbClr val="FF0000"/>
                    </a:solidFill>
                  </a:rPr>
                  <a:t>Sujeto</a:t>
                </a:r>
                <a:r>
                  <a:rPr lang="en-US" sz="1600" i="1" dirty="0">
                    <a:solidFill>
                      <a:srgbClr val="FF0000"/>
                    </a:solidFill>
                  </a:rPr>
                  <a:t> a (</a:t>
                </a:r>
                <a:r>
                  <a:rPr lang="en-US" sz="1600" i="1" dirty="0" err="1">
                    <a:solidFill>
                      <a:srgbClr val="FF0000"/>
                    </a:solidFill>
                  </a:rPr>
                  <a:t>s.a</a:t>
                </a:r>
                <a:r>
                  <a:rPr lang="en-US" sz="1600" i="1" dirty="0">
                    <a:solidFill>
                      <a:srgbClr val="FF0000"/>
                    </a:solidFill>
                  </a:rPr>
                  <a:t>)</a:t>
                </a:r>
                <a:r>
                  <a:rPr lang="es-CO" sz="1600" i="1" dirty="0">
                    <a:solidFill>
                      <a:srgbClr val="FF0000"/>
                    </a:solidFill>
                  </a:rPr>
                  <a:t>:</a:t>
                </a:r>
              </a:p>
              <a:p>
                <a14:m>
                  <m:oMath xmlns:m="http://schemas.openxmlformats.org/officeDocument/2006/math">
                    <m:sSub>
                      <m:sSubPr>
                        <m:ctrlPr>
                          <a:rPr lang="en-US" sz="1600" i="1" smtClean="0">
                            <a:latin typeface="Cambria Math" panose="02040503050406030204" pitchFamily="18" charset="0"/>
                          </a:rPr>
                        </m:ctrlPr>
                      </m:sSubPr>
                      <m:e>
                        <m:r>
                          <a:rPr lang="es-CO" sz="1600" b="0" i="1" smtClean="0">
                            <a:latin typeface="Cambria Math" panose="02040503050406030204" pitchFamily="18" charset="0"/>
                          </a:rPr>
                          <m:t>𝑋</m:t>
                        </m:r>
                      </m:e>
                      <m:sub>
                        <m:r>
                          <a:rPr lang="es-CO" sz="1600" b="0" i="1" smtClean="0">
                            <a:latin typeface="Cambria Math" panose="02040503050406030204" pitchFamily="18" charset="0"/>
                          </a:rPr>
                          <m:t>1</m:t>
                        </m:r>
                      </m:sub>
                    </m:sSub>
                    <m:r>
                      <a:rPr lang="en-US" sz="1600" i="1" smtClean="0">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4</m:t>
                    </m:r>
                  </m:oMath>
                </a14:m>
                <a:r>
                  <a:rPr lang="es-CO" sz="1600" dirty="0"/>
                  <a:t> </a:t>
                </a:r>
              </a:p>
              <a:p>
                <a14:m>
                  <m:oMath xmlns:m="http://schemas.openxmlformats.org/officeDocument/2006/math">
                    <m:sSub>
                      <m:sSubPr>
                        <m:ctrlPr>
                          <a:rPr lang="en-US" sz="1600" i="1">
                            <a:latin typeface="Cambria Math" panose="02040503050406030204" pitchFamily="18" charset="0"/>
                          </a:rPr>
                        </m:ctrlPr>
                      </m:sSubPr>
                      <m:e>
                        <m:r>
                          <a:rPr lang="es-CO" sz="1600" b="0" i="1" smtClean="0">
                            <a:latin typeface="Cambria Math" panose="02040503050406030204" pitchFamily="18" charset="0"/>
                          </a:rPr>
                          <m:t>2</m:t>
                        </m:r>
                        <m:r>
                          <a:rPr lang="es-CO" sz="1600" i="1">
                            <a:latin typeface="Cambria Math" panose="02040503050406030204" pitchFamily="18" charset="0"/>
                          </a:rPr>
                          <m:t>𝑋</m:t>
                        </m:r>
                      </m:e>
                      <m:sub>
                        <m:r>
                          <a:rPr lang="es-CO"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12</m:t>
                    </m:r>
                  </m:oMath>
                </a14:m>
                <a:r>
                  <a:rPr lang="es-CO" sz="1600" dirty="0"/>
                  <a:t> </a:t>
                </a:r>
              </a:p>
              <a:p>
                <a14:m>
                  <m:oMath xmlns:m="http://schemas.openxmlformats.org/officeDocument/2006/math">
                    <m:sSub>
                      <m:sSubPr>
                        <m:ctrlPr>
                          <a:rPr lang="en-US" sz="1600" i="1">
                            <a:latin typeface="Cambria Math" panose="02040503050406030204" pitchFamily="18" charset="0"/>
                          </a:rPr>
                        </m:ctrlPr>
                      </m:sSubPr>
                      <m:e>
                        <m:r>
                          <a:rPr lang="es-CO" sz="1600" b="0" i="1" smtClean="0">
                            <a:latin typeface="Cambria Math" panose="02040503050406030204" pitchFamily="18" charset="0"/>
                          </a:rPr>
                          <m:t>3</m:t>
                        </m:r>
                        <m:r>
                          <a:rPr lang="es-CO" sz="1600" i="1">
                            <a:latin typeface="Cambria Math" panose="02040503050406030204" pitchFamily="18" charset="0"/>
                          </a:rPr>
                          <m:t>𝑋</m:t>
                        </m:r>
                      </m:e>
                      <m:sub>
                        <m:r>
                          <a:rPr lang="es-CO" sz="1600" b="0" i="1" smtClean="0">
                            <a:latin typeface="Cambria Math" panose="02040503050406030204" pitchFamily="18" charset="0"/>
                          </a:rPr>
                          <m:t>1</m:t>
                        </m:r>
                      </m:sub>
                    </m:sSub>
                    <m:r>
                      <a:rPr lang="es-CO" sz="1600" b="0" i="1" smtClean="0">
                        <a:latin typeface="Cambria Math" panose="02040503050406030204" pitchFamily="18" charset="0"/>
                      </a:rPr>
                      <m:t>+</m:t>
                    </m:r>
                    <m:sSub>
                      <m:sSubPr>
                        <m:ctrlPr>
                          <a:rPr lang="en-US" sz="1600" i="1">
                            <a:latin typeface="Cambria Math" panose="02040503050406030204" pitchFamily="18" charset="0"/>
                          </a:rPr>
                        </m:ctrlPr>
                      </m:sSubPr>
                      <m:e>
                        <m:r>
                          <a:rPr lang="es-CO" sz="1600" i="1">
                            <a:latin typeface="Cambria Math" panose="02040503050406030204" pitchFamily="18" charset="0"/>
                          </a:rPr>
                          <m:t>2</m:t>
                        </m:r>
                        <m:r>
                          <a:rPr lang="es-CO" sz="1600" i="1">
                            <a:latin typeface="Cambria Math" panose="02040503050406030204" pitchFamily="18" charset="0"/>
                          </a:rPr>
                          <m:t>𝑋</m:t>
                        </m:r>
                      </m:e>
                      <m:sub>
                        <m:r>
                          <a:rPr lang="es-CO" sz="1600" i="1">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1</m:t>
                    </m:r>
                    <m:r>
                      <a:rPr lang="es-CO" sz="1600" b="0" i="1" smtClean="0">
                        <a:latin typeface="Cambria Math" panose="02040503050406030204" pitchFamily="18" charset="0"/>
                        <a:ea typeface="Cambria Math" panose="02040503050406030204" pitchFamily="18" charset="0"/>
                      </a:rPr>
                      <m:t>8</m:t>
                    </m:r>
                  </m:oMath>
                </a14:m>
                <a:r>
                  <a:rPr lang="es-CO" sz="1600" dirty="0"/>
                  <a:t> </a:t>
                </a:r>
              </a:p>
              <a:p>
                <a14:m>
                  <m:oMath xmlns:m="http://schemas.openxmlformats.org/officeDocument/2006/math">
                    <m:sSub>
                      <m:sSubPr>
                        <m:ctrlPr>
                          <a:rPr lang="en-US" sz="1600" i="1">
                            <a:latin typeface="Cambria Math" panose="02040503050406030204" pitchFamily="18" charset="0"/>
                          </a:rPr>
                        </m:ctrlPr>
                      </m:sSubPr>
                      <m:e>
                        <m:r>
                          <a:rPr lang="es-CO" sz="1600" i="1">
                            <a:latin typeface="Cambria Math" panose="02040503050406030204" pitchFamily="18" charset="0"/>
                          </a:rPr>
                          <m:t>𝑋</m:t>
                        </m:r>
                      </m:e>
                      <m:sub>
                        <m:r>
                          <a:rPr lang="es-CO" sz="1600" i="1">
                            <a:latin typeface="Cambria Math" panose="02040503050406030204" pitchFamily="18" charset="0"/>
                          </a:rPr>
                          <m:t>1</m:t>
                        </m:r>
                      </m:sub>
                    </m:sSub>
                    <m:r>
                      <a:rPr lang="es-CO" sz="1600" b="0" i="1" smtClean="0">
                        <a:latin typeface="Cambria Math" panose="02040503050406030204" pitchFamily="18" charset="0"/>
                      </a:rPr>
                      <m:t>,</m:t>
                    </m:r>
                    <m:sSub>
                      <m:sSubPr>
                        <m:ctrlPr>
                          <a:rPr lang="en-US" sz="1600" i="1">
                            <a:latin typeface="Cambria Math" panose="02040503050406030204" pitchFamily="18" charset="0"/>
                          </a:rPr>
                        </m:ctrlPr>
                      </m:sSubPr>
                      <m:e>
                        <m:r>
                          <a:rPr lang="es-CO" sz="1600" i="1">
                            <a:latin typeface="Cambria Math" panose="02040503050406030204" pitchFamily="18" charset="0"/>
                          </a:rPr>
                          <m:t>𝑋</m:t>
                        </m:r>
                      </m:e>
                      <m:sub>
                        <m:r>
                          <a:rPr lang="es-CO" sz="1600" b="0" i="1" smtClean="0">
                            <a:latin typeface="Cambria Math" panose="02040503050406030204" pitchFamily="18" charset="0"/>
                          </a:rPr>
                          <m:t>2</m:t>
                        </m:r>
                      </m:sub>
                    </m:sSub>
                    <m:r>
                      <a:rPr lang="es-CO" sz="1600" i="1" smtClean="0">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0</m:t>
                    </m:r>
                  </m:oMath>
                </a14:m>
                <a:r>
                  <a:rPr lang="es-CO" sz="1600" dirty="0"/>
                  <a:t> </a:t>
                </a:r>
              </a:p>
              <a:p>
                <a:endParaRPr lang="es-CO" sz="1400" dirty="0"/>
              </a:p>
              <a:p>
                <a:endParaRPr lang="es-CO" sz="3200" dirty="0"/>
              </a:p>
            </p:txBody>
          </p:sp>
        </mc:Choice>
        <mc:Fallback xmlns="">
          <p:sp>
            <p:nvSpPr>
              <p:cNvPr id="3" name="CuadroTexto 2">
                <a:extLst>
                  <a:ext uri="{FF2B5EF4-FFF2-40B4-BE49-F238E27FC236}">
                    <a16:creationId xmlns:a16="http://schemas.microsoft.com/office/drawing/2014/main" id="{D3A6EED5-3C19-44D2-85D8-AE6E8BE87E8C}"/>
                  </a:ext>
                </a:extLst>
              </p:cNvPr>
              <p:cNvSpPr txBox="1">
                <a:spLocks noRot="1" noChangeAspect="1" noMove="1" noResize="1" noEditPoints="1" noAdjustHandles="1" noChangeArrowheads="1" noChangeShapeType="1" noTextEdit="1"/>
              </p:cNvSpPr>
              <p:nvPr/>
            </p:nvSpPr>
            <p:spPr>
              <a:xfrm>
                <a:off x="2037569" y="1899946"/>
                <a:ext cx="2913243" cy="2662267"/>
              </a:xfrm>
              <a:prstGeom prst="rect">
                <a:avLst/>
              </a:prstGeom>
              <a:blipFill>
                <a:blip r:embed="rId3"/>
                <a:stretch>
                  <a:fillRect l="-1046" t="-688"/>
                </a:stretch>
              </a:blipFill>
            </p:spPr>
            <p:txBody>
              <a:bodyPr/>
              <a:lstStyle/>
              <a:p>
                <a:r>
                  <a:rPr lang="es-CO">
                    <a:noFill/>
                  </a:rPr>
                  <a:t> </a:t>
                </a:r>
              </a:p>
            </p:txBody>
          </p:sp>
        </mc:Fallback>
      </mc:AlternateContent>
      <p:cxnSp>
        <p:nvCxnSpPr>
          <p:cNvPr id="5" name="Conector recto de flecha 4">
            <a:extLst>
              <a:ext uri="{FF2B5EF4-FFF2-40B4-BE49-F238E27FC236}">
                <a16:creationId xmlns:a16="http://schemas.microsoft.com/office/drawing/2014/main" id="{D0FB6E68-5C0E-488B-B0EC-3E278BEE554A}"/>
              </a:ext>
            </a:extLst>
          </p:cNvPr>
          <p:cNvCxnSpPr/>
          <p:nvPr/>
        </p:nvCxnSpPr>
        <p:spPr>
          <a:xfrm>
            <a:off x="4605813" y="3597114"/>
            <a:ext cx="263769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CuadroTexto 5">
            <a:extLst>
              <a:ext uri="{FF2B5EF4-FFF2-40B4-BE49-F238E27FC236}">
                <a16:creationId xmlns:a16="http://schemas.microsoft.com/office/drawing/2014/main" id="{C30E97C2-CE56-459F-9E32-7EE605925819}"/>
              </a:ext>
            </a:extLst>
          </p:cNvPr>
          <p:cNvSpPr txBox="1"/>
          <p:nvPr/>
        </p:nvSpPr>
        <p:spPr>
          <a:xfrm>
            <a:off x="4324459" y="2669389"/>
            <a:ext cx="3200400" cy="923330"/>
          </a:xfrm>
          <a:prstGeom prst="rect">
            <a:avLst/>
          </a:prstGeom>
          <a:noFill/>
        </p:spPr>
        <p:txBody>
          <a:bodyPr wrap="square" rtlCol="0">
            <a:spAutoFit/>
          </a:bodyPr>
          <a:lstStyle/>
          <a:p>
            <a:pPr algn="ctr"/>
            <a:r>
              <a:rPr lang="es-CO" dirty="0"/>
              <a:t>Se convierten en forma de ecuaciones (pasando de una forma estándar a una ampliada)</a:t>
            </a:r>
          </a:p>
        </p:txBody>
      </p:sp>
      <p:sp>
        <p:nvSpPr>
          <p:cNvPr id="7" name="Abrir llave 6">
            <a:extLst>
              <a:ext uri="{FF2B5EF4-FFF2-40B4-BE49-F238E27FC236}">
                <a16:creationId xmlns:a16="http://schemas.microsoft.com/office/drawing/2014/main" id="{480ABDA3-6594-4D2C-B4AA-9D9544003F6D}"/>
              </a:ext>
            </a:extLst>
          </p:cNvPr>
          <p:cNvSpPr/>
          <p:nvPr/>
        </p:nvSpPr>
        <p:spPr>
          <a:xfrm>
            <a:off x="1881536" y="2607843"/>
            <a:ext cx="137688" cy="1257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s-CO"/>
          </a:p>
        </p:txBody>
      </p:sp>
      <p:sp>
        <p:nvSpPr>
          <p:cNvPr id="8" name="CuadroTexto 7">
            <a:extLst>
              <a:ext uri="{FF2B5EF4-FFF2-40B4-BE49-F238E27FC236}">
                <a16:creationId xmlns:a16="http://schemas.microsoft.com/office/drawing/2014/main" id="{BBF4F694-E823-445C-83E9-31C9EDA79E12}"/>
              </a:ext>
            </a:extLst>
          </p:cNvPr>
          <p:cNvSpPr txBox="1"/>
          <p:nvPr/>
        </p:nvSpPr>
        <p:spPr>
          <a:xfrm>
            <a:off x="178816" y="2669389"/>
            <a:ext cx="1547446" cy="923330"/>
          </a:xfrm>
          <a:prstGeom prst="rect">
            <a:avLst/>
          </a:prstGeom>
          <a:noFill/>
        </p:spPr>
        <p:txBody>
          <a:bodyPr wrap="square" rtlCol="0">
            <a:spAutoFit/>
          </a:bodyPr>
          <a:lstStyle/>
          <a:p>
            <a:r>
              <a:rPr lang="es-CO" dirty="0"/>
              <a:t>Restricciones en forma de inecuaciones</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6665135-5731-4C95-B5C5-3E7948DF9666}"/>
                  </a:ext>
                </a:extLst>
              </p:cNvPr>
              <p:cNvSpPr txBox="1"/>
              <p:nvPr/>
            </p:nvSpPr>
            <p:spPr>
              <a:xfrm>
                <a:off x="8306799" y="1899946"/>
                <a:ext cx="3009900" cy="2662267"/>
              </a:xfrm>
              <a:prstGeom prst="rect">
                <a:avLst/>
              </a:prstGeom>
              <a:noFill/>
            </p:spPr>
            <p:txBody>
              <a:bodyPr wrap="square" rtlCol="0">
                <a:spAutoFit/>
              </a:bodyPr>
              <a:lstStyle/>
              <a:p>
                <a:r>
                  <a:rPr lang="es-CO" sz="1600" i="1" dirty="0">
                    <a:solidFill>
                      <a:srgbClr val="FF0000"/>
                    </a:solidFill>
                  </a:rPr>
                  <a:t>Función objetivo:</a:t>
                </a:r>
                <a:endParaRPr lang="es-CO" sz="1600" dirty="0">
                  <a:solidFill>
                    <a:srgbClr val="FF0000"/>
                  </a:solidFill>
                </a:endParaRPr>
              </a:p>
              <a:p>
                <a:r>
                  <a:rPr lang="es-CO" sz="1600" dirty="0"/>
                  <a:t>Maximizar </a:t>
                </a:r>
                <a14:m>
                  <m:oMath xmlns:m="http://schemas.openxmlformats.org/officeDocument/2006/math">
                    <m:r>
                      <a:rPr lang="es-CO" sz="1600" i="1" dirty="0" smtClean="0">
                        <a:latin typeface="Cambria Math" panose="02040503050406030204" pitchFamily="18" charset="0"/>
                      </a:rPr>
                      <m:t>𝑍</m:t>
                    </m:r>
                    <m:r>
                      <a:rPr lang="es-CO" sz="1600" b="0" i="1" dirty="0" smtClean="0">
                        <a:latin typeface="Cambria Math" panose="02040503050406030204" pitchFamily="18" charset="0"/>
                      </a:rPr>
                      <m:t>−</m:t>
                    </m:r>
                    <m:r>
                      <a:rPr lang="en-US" sz="1600" i="1" dirty="0" smtClean="0">
                        <a:latin typeface="Cambria Math" panose="02040503050406030204" pitchFamily="18" charset="0"/>
                      </a:rPr>
                      <m:t> </m:t>
                    </m:r>
                    <m:sSub>
                      <m:sSubPr>
                        <m:ctrlPr>
                          <a:rPr lang="en-US" sz="1600" i="1" dirty="0" smtClean="0">
                            <a:latin typeface="Cambria Math" panose="02040503050406030204" pitchFamily="18" charset="0"/>
                          </a:rPr>
                        </m:ctrlPr>
                      </m:sSubPr>
                      <m:e>
                        <m:r>
                          <a:rPr lang="es-CO" sz="1600" b="0" i="1" dirty="0" smtClean="0">
                            <a:latin typeface="Cambria Math" panose="02040503050406030204" pitchFamily="18" charset="0"/>
                          </a:rPr>
                          <m:t>3</m:t>
                        </m:r>
                        <m:r>
                          <a:rPr lang="es-CO" sz="1600" b="0" i="1" dirty="0" smtClean="0">
                            <a:latin typeface="Cambria Math" panose="02040503050406030204" pitchFamily="18" charset="0"/>
                          </a:rPr>
                          <m:t>𝑋</m:t>
                        </m:r>
                      </m:e>
                      <m:sub>
                        <m:r>
                          <a:rPr lang="es-CO" sz="1600" b="0" i="1" dirty="0" smtClean="0">
                            <a:latin typeface="Cambria Math" panose="02040503050406030204" pitchFamily="18" charset="0"/>
                          </a:rPr>
                          <m:t>1</m:t>
                        </m:r>
                      </m:sub>
                    </m:sSub>
                    <m:r>
                      <a:rPr lang="es-CO" sz="1600" b="0" i="1" dirty="0" smtClean="0">
                        <a:latin typeface="Cambria Math" panose="02040503050406030204" pitchFamily="18" charset="0"/>
                      </a:rPr>
                      <m:t>−</m:t>
                    </m:r>
                    <m:sSub>
                      <m:sSubPr>
                        <m:ctrlPr>
                          <a:rPr lang="en-US" sz="1600" i="1" dirty="0" smtClean="0">
                            <a:latin typeface="Cambria Math" panose="02040503050406030204" pitchFamily="18" charset="0"/>
                          </a:rPr>
                        </m:ctrlPr>
                      </m:sSubPr>
                      <m:e>
                        <m:r>
                          <a:rPr lang="es-CO" sz="1600" b="0" i="1" dirty="0" smtClean="0">
                            <a:latin typeface="Cambria Math" panose="02040503050406030204" pitchFamily="18" charset="0"/>
                          </a:rPr>
                          <m:t>5</m:t>
                        </m:r>
                        <m:r>
                          <a:rPr lang="es-CO" sz="1600" b="0" i="1" dirty="0" smtClean="0">
                            <a:latin typeface="Cambria Math" panose="02040503050406030204" pitchFamily="18" charset="0"/>
                          </a:rPr>
                          <m:t>𝑋</m:t>
                        </m:r>
                      </m:e>
                      <m:sub>
                        <m:r>
                          <a:rPr lang="es-CO" sz="1600" b="0" i="1" dirty="0" smtClean="0">
                            <a:latin typeface="Cambria Math" panose="02040503050406030204" pitchFamily="18" charset="0"/>
                          </a:rPr>
                          <m:t>2</m:t>
                        </m:r>
                      </m:sub>
                    </m:sSub>
                    <m:r>
                      <a:rPr lang="en-US" sz="1600" b="0" i="1" dirty="0" smtClean="0">
                        <a:latin typeface="Cambria Math" panose="02040503050406030204" pitchFamily="18" charset="0"/>
                      </a:rPr>
                      <m:t>=0</m:t>
                    </m:r>
                  </m:oMath>
                </a14:m>
                <a:endParaRPr lang="en-US" sz="1600" dirty="0"/>
              </a:p>
              <a:p>
                <a:endParaRPr lang="en-US" sz="900" dirty="0"/>
              </a:p>
              <a:p>
                <a:r>
                  <a:rPr lang="es-CO" sz="1600" i="1" dirty="0">
                    <a:solidFill>
                      <a:srgbClr val="FF0000"/>
                    </a:solidFill>
                  </a:rPr>
                  <a:t>Sujeto</a:t>
                </a:r>
                <a:r>
                  <a:rPr lang="en-US" sz="1600" i="1" dirty="0">
                    <a:solidFill>
                      <a:srgbClr val="FF0000"/>
                    </a:solidFill>
                  </a:rPr>
                  <a:t> a (</a:t>
                </a:r>
                <a:r>
                  <a:rPr lang="en-US" sz="1600" i="1" dirty="0" err="1">
                    <a:solidFill>
                      <a:srgbClr val="FF0000"/>
                    </a:solidFill>
                  </a:rPr>
                  <a:t>s.a</a:t>
                </a:r>
                <a:r>
                  <a:rPr lang="en-US" sz="1600" i="1" dirty="0">
                    <a:solidFill>
                      <a:srgbClr val="FF0000"/>
                    </a:solidFill>
                  </a:rPr>
                  <a:t>)</a:t>
                </a:r>
                <a:r>
                  <a:rPr lang="es-CO" sz="1600" i="1" dirty="0">
                    <a:solidFill>
                      <a:srgbClr val="FF0000"/>
                    </a:solidFill>
                  </a:rPr>
                  <a:t>:</a:t>
                </a:r>
              </a:p>
              <a:p>
                <a14:m>
                  <m:oMath xmlns:m="http://schemas.openxmlformats.org/officeDocument/2006/math">
                    <m:sSub>
                      <m:sSubPr>
                        <m:ctrlPr>
                          <a:rPr lang="en-US" sz="1600" i="1" smtClean="0">
                            <a:latin typeface="Cambria Math" panose="02040503050406030204" pitchFamily="18" charset="0"/>
                          </a:rPr>
                        </m:ctrlPr>
                      </m:sSubPr>
                      <m:e>
                        <m:r>
                          <a:rPr lang="es-CO" sz="1600" b="0" i="1" smtClean="0">
                            <a:latin typeface="Cambria Math" panose="02040503050406030204" pitchFamily="18" charset="0"/>
                          </a:rPr>
                          <m:t>𝑋</m:t>
                        </m:r>
                      </m:e>
                      <m:sub>
                        <m:r>
                          <a:rPr lang="es-CO"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𝑆</m:t>
                        </m:r>
                      </m:e>
                      <m:sub>
                        <m:r>
                          <a:rPr lang="es-CO" sz="1600" i="1">
                            <a:latin typeface="Cambria Math" panose="02040503050406030204" pitchFamily="18" charset="0"/>
                          </a:rPr>
                          <m:t>1</m:t>
                        </m:r>
                      </m:sub>
                    </m:sSub>
                    <m:r>
                      <a:rPr lang="en-US" sz="1600" b="0" i="1" smtClean="0">
                        <a:latin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4</m:t>
                    </m:r>
                  </m:oMath>
                </a14:m>
                <a:r>
                  <a:rPr lang="es-CO" sz="1600" dirty="0"/>
                  <a:t> </a:t>
                </a:r>
              </a:p>
              <a:p>
                <a14:m>
                  <m:oMath xmlns:m="http://schemas.openxmlformats.org/officeDocument/2006/math">
                    <m:sSub>
                      <m:sSubPr>
                        <m:ctrlPr>
                          <a:rPr lang="en-US" sz="1600" i="1">
                            <a:latin typeface="Cambria Math" panose="02040503050406030204" pitchFamily="18" charset="0"/>
                          </a:rPr>
                        </m:ctrlPr>
                      </m:sSubPr>
                      <m:e>
                        <m:r>
                          <a:rPr lang="es-CO" sz="1600" b="0" i="1" smtClean="0">
                            <a:latin typeface="Cambria Math" panose="02040503050406030204" pitchFamily="18" charset="0"/>
                          </a:rPr>
                          <m:t>2</m:t>
                        </m:r>
                        <m:r>
                          <a:rPr lang="es-CO" sz="1600" i="1">
                            <a:latin typeface="Cambria Math" panose="02040503050406030204" pitchFamily="18" charset="0"/>
                          </a:rPr>
                          <m:t>𝑋</m:t>
                        </m:r>
                      </m:e>
                      <m:sub>
                        <m:r>
                          <a:rPr lang="es-CO"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12</m:t>
                    </m:r>
                  </m:oMath>
                </a14:m>
                <a:r>
                  <a:rPr lang="es-CO" sz="1600" dirty="0"/>
                  <a:t> </a:t>
                </a:r>
              </a:p>
              <a:p>
                <a14:m>
                  <m:oMath xmlns:m="http://schemas.openxmlformats.org/officeDocument/2006/math">
                    <m:sSub>
                      <m:sSubPr>
                        <m:ctrlPr>
                          <a:rPr lang="en-US" sz="1600" i="1">
                            <a:latin typeface="Cambria Math" panose="02040503050406030204" pitchFamily="18" charset="0"/>
                          </a:rPr>
                        </m:ctrlPr>
                      </m:sSubPr>
                      <m:e>
                        <m:r>
                          <a:rPr lang="es-CO" sz="1600" b="0" i="1" smtClean="0">
                            <a:latin typeface="Cambria Math" panose="02040503050406030204" pitchFamily="18" charset="0"/>
                          </a:rPr>
                          <m:t>3</m:t>
                        </m:r>
                        <m:r>
                          <a:rPr lang="es-CO" sz="1600" i="1">
                            <a:latin typeface="Cambria Math" panose="02040503050406030204" pitchFamily="18" charset="0"/>
                          </a:rPr>
                          <m:t>𝑋</m:t>
                        </m:r>
                      </m:e>
                      <m:sub>
                        <m:r>
                          <a:rPr lang="es-CO" sz="1600" b="0" i="1" smtClean="0">
                            <a:latin typeface="Cambria Math" panose="02040503050406030204" pitchFamily="18" charset="0"/>
                          </a:rPr>
                          <m:t>1</m:t>
                        </m:r>
                      </m:sub>
                    </m:sSub>
                    <m:r>
                      <a:rPr lang="es-CO" sz="1600" b="0" i="1" smtClean="0">
                        <a:latin typeface="Cambria Math" panose="02040503050406030204" pitchFamily="18" charset="0"/>
                      </a:rPr>
                      <m:t>+</m:t>
                    </m:r>
                    <m:sSub>
                      <m:sSubPr>
                        <m:ctrlPr>
                          <a:rPr lang="en-US" sz="1600" i="1">
                            <a:latin typeface="Cambria Math" panose="02040503050406030204" pitchFamily="18" charset="0"/>
                          </a:rPr>
                        </m:ctrlPr>
                      </m:sSubPr>
                      <m:e>
                        <m:r>
                          <a:rPr lang="es-CO" sz="1600" i="1">
                            <a:latin typeface="Cambria Math" panose="02040503050406030204" pitchFamily="18" charset="0"/>
                          </a:rPr>
                          <m:t>2</m:t>
                        </m:r>
                        <m:r>
                          <a:rPr lang="es-CO" sz="1600" i="1">
                            <a:latin typeface="Cambria Math" panose="02040503050406030204" pitchFamily="18" charset="0"/>
                          </a:rPr>
                          <m:t>𝑋</m:t>
                        </m:r>
                      </m:e>
                      <m:sub>
                        <m:r>
                          <a:rPr lang="es-CO"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s-CO" sz="1600" i="1">
                        <a:latin typeface="Cambria Math" panose="02040503050406030204" pitchFamily="18" charset="0"/>
                        <a:ea typeface="Cambria Math" panose="02040503050406030204" pitchFamily="18" charset="0"/>
                      </a:rPr>
                      <m:t>1</m:t>
                    </m:r>
                    <m:r>
                      <a:rPr lang="es-CO" sz="1600" b="0" i="1" smtClean="0">
                        <a:latin typeface="Cambria Math" panose="02040503050406030204" pitchFamily="18" charset="0"/>
                        <a:ea typeface="Cambria Math" panose="02040503050406030204" pitchFamily="18" charset="0"/>
                      </a:rPr>
                      <m:t>8</m:t>
                    </m:r>
                  </m:oMath>
                </a14:m>
                <a:r>
                  <a:rPr lang="es-CO" sz="1600" dirty="0"/>
                  <a:t> </a:t>
                </a:r>
              </a:p>
              <a:p>
                <a14:m>
                  <m:oMath xmlns:m="http://schemas.openxmlformats.org/officeDocument/2006/math">
                    <m:sSub>
                      <m:sSubPr>
                        <m:ctrlPr>
                          <a:rPr lang="en-US" sz="1600" i="1">
                            <a:latin typeface="Cambria Math" panose="02040503050406030204" pitchFamily="18" charset="0"/>
                          </a:rPr>
                        </m:ctrlPr>
                      </m:sSubPr>
                      <m:e>
                        <m:r>
                          <a:rPr lang="es-CO" sz="1600" i="1">
                            <a:latin typeface="Cambria Math" panose="02040503050406030204" pitchFamily="18" charset="0"/>
                          </a:rPr>
                          <m:t>𝑋</m:t>
                        </m:r>
                      </m:e>
                      <m:sub>
                        <m:r>
                          <a:rPr lang="es-CO" sz="1600" i="1">
                            <a:latin typeface="Cambria Math" panose="02040503050406030204" pitchFamily="18" charset="0"/>
                          </a:rPr>
                          <m:t>1</m:t>
                        </m:r>
                      </m:sub>
                    </m:sSub>
                    <m:r>
                      <a:rPr lang="es-CO" sz="1600" b="0" i="1" smtClean="0">
                        <a:latin typeface="Cambria Math" panose="02040503050406030204" pitchFamily="18" charset="0"/>
                      </a:rPr>
                      <m:t>,</m:t>
                    </m:r>
                    <m:sSub>
                      <m:sSubPr>
                        <m:ctrlPr>
                          <a:rPr lang="en-US" sz="1600" i="1">
                            <a:latin typeface="Cambria Math" panose="02040503050406030204" pitchFamily="18" charset="0"/>
                          </a:rPr>
                        </m:ctrlPr>
                      </m:sSubPr>
                      <m:e>
                        <m:r>
                          <a:rPr lang="es-CO" sz="1600" i="1">
                            <a:latin typeface="Cambria Math" panose="02040503050406030204" pitchFamily="18" charset="0"/>
                          </a:rPr>
                          <m:t>𝑋</m:t>
                        </m:r>
                      </m:e>
                      <m:sub>
                        <m:r>
                          <a:rPr lang="es-CO"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s-CO"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3</m:t>
                        </m:r>
                      </m:sub>
                    </m:sSub>
                    <m:r>
                      <a:rPr lang="es-CO" sz="1600" i="1" smtClean="0">
                        <a:latin typeface="Cambria Math" panose="02040503050406030204" pitchFamily="18" charset="0"/>
                        <a:ea typeface="Cambria Math" panose="02040503050406030204" pitchFamily="18" charset="0"/>
                      </a:rPr>
                      <m:t>≥</m:t>
                    </m:r>
                    <m:r>
                      <a:rPr lang="es-CO" sz="1600" b="0" i="1" smtClean="0">
                        <a:latin typeface="Cambria Math" panose="02040503050406030204" pitchFamily="18" charset="0"/>
                        <a:ea typeface="Cambria Math" panose="02040503050406030204" pitchFamily="18" charset="0"/>
                      </a:rPr>
                      <m:t>0</m:t>
                    </m:r>
                  </m:oMath>
                </a14:m>
                <a:r>
                  <a:rPr lang="es-CO" sz="1600" dirty="0"/>
                  <a:t> </a:t>
                </a:r>
              </a:p>
              <a:p>
                <a:endParaRPr lang="es-CO" sz="1400" dirty="0"/>
              </a:p>
              <a:p>
                <a:endParaRPr lang="es-CO" sz="3200" dirty="0"/>
              </a:p>
            </p:txBody>
          </p:sp>
        </mc:Choice>
        <mc:Fallback xmlns="">
          <p:sp>
            <p:nvSpPr>
              <p:cNvPr id="11" name="CuadroTexto 10">
                <a:extLst>
                  <a:ext uri="{FF2B5EF4-FFF2-40B4-BE49-F238E27FC236}">
                    <a16:creationId xmlns:a16="http://schemas.microsoft.com/office/drawing/2014/main" id="{06665135-5731-4C95-B5C5-3E7948DF9666}"/>
                  </a:ext>
                </a:extLst>
              </p:cNvPr>
              <p:cNvSpPr txBox="1">
                <a:spLocks noRot="1" noChangeAspect="1" noMove="1" noResize="1" noEditPoints="1" noAdjustHandles="1" noChangeArrowheads="1" noChangeShapeType="1" noTextEdit="1"/>
              </p:cNvSpPr>
              <p:nvPr/>
            </p:nvSpPr>
            <p:spPr>
              <a:xfrm>
                <a:off x="8306799" y="1899946"/>
                <a:ext cx="3009900" cy="2662267"/>
              </a:xfrm>
              <a:prstGeom prst="rect">
                <a:avLst/>
              </a:prstGeom>
              <a:blipFill>
                <a:blip r:embed="rId4"/>
                <a:stretch>
                  <a:fillRect l="-1217" t="-68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B1FAE38B-BF78-41EB-92B4-E1EFB9548048}"/>
                  </a:ext>
                </a:extLst>
              </p:cNvPr>
              <p:cNvSpPr/>
              <p:nvPr/>
            </p:nvSpPr>
            <p:spPr>
              <a:xfrm>
                <a:off x="4950812" y="684771"/>
                <a:ext cx="5618285" cy="8358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Variables </a:t>
                </a:r>
                <a:r>
                  <a:rPr lang="es-CO" sz="1600" dirty="0"/>
                  <a:t>básicas: igual al # de restricciones, toman valores </a:t>
                </a:r>
                <a14:m>
                  <m:oMath xmlns:m="http://schemas.openxmlformats.org/officeDocument/2006/math">
                    <m:r>
                      <a:rPr lang="es-CO" sz="1600" i="1">
                        <a:latin typeface="Cambria Math" panose="02040503050406030204" pitchFamily="18" charset="0"/>
                        <a:ea typeface="Cambria Math" panose="02040503050406030204" pitchFamily="18" charset="0"/>
                      </a:rPr>
                      <m:t>≥0</m:t>
                    </m:r>
                  </m:oMath>
                </a14:m>
                <a:r>
                  <a:rPr lang="es-CO" sz="1600" dirty="0"/>
                  <a:t> </a:t>
                </a:r>
              </a:p>
              <a:p>
                <a:pPr algn="ctr"/>
                <a:r>
                  <a:rPr lang="es-CO" sz="1600" dirty="0"/>
                  <a:t>Variables no básicas: toman valores </a:t>
                </a:r>
                <a14:m>
                  <m:oMath xmlns:m="http://schemas.openxmlformats.org/officeDocument/2006/math">
                    <m:r>
                      <a:rPr lang="en-US" sz="1600" i="1" dirty="0">
                        <a:latin typeface="Cambria Math" panose="02040503050406030204" pitchFamily="18" charset="0"/>
                      </a:rPr>
                      <m:t>=0</m:t>
                    </m:r>
                  </m:oMath>
                </a14:m>
                <a:endParaRPr lang="es-CO" sz="1600" dirty="0"/>
              </a:p>
            </p:txBody>
          </p:sp>
        </mc:Choice>
        <mc:Fallback xmlns="">
          <p:sp>
            <p:nvSpPr>
              <p:cNvPr id="9" name="Rectángulo 8">
                <a:extLst>
                  <a:ext uri="{FF2B5EF4-FFF2-40B4-BE49-F238E27FC236}">
                    <a16:creationId xmlns:a16="http://schemas.microsoft.com/office/drawing/2014/main" id="{B1FAE38B-BF78-41EB-92B4-E1EFB9548048}"/>
                  </a:ext>
                </a:extLst>
              </p:cNvPr>
              <p:cNvSpPr>
                <a:spLocks noRot="1" noChangeAspect="1" noMove="1" noResize="1" noEditPoints="1" noAdjustHandles="1" noChangeArrowheads="1" noChangeShapeType="1" noTextEdit="1"/>
              </p:cNvSpPr>
              <p:nvPr/>
            </p:nvSpPr>
            <p:spPr>
              <a:xfrm>
                <a:off x="4950812" y="684771"/>
                <a:ext cx="5618285" cy="835886"/>
              </a:xfrm>
              <a:prstGeom prst="rect">
                <a:avLst/>
              </a:prstGeom>
              <a:blipFill>
                <a:blip r:embed="rId5"/>
                <a:stretch>
                  <a:fillRect/>
                </a:stretch>
              </a:blipFill>
            </p:spPr>
            <p:txBody>
              <a:bodyPr/>
              <a:lstStyle/>
              <a:p>
                <a:r>
                  <a:rPr lang="es-CO">
                    <a:noFill/>
                  </a:rPr>
                  <a:t> </a:t>
                </a:r>
              </a:p>
            </p:txBody>
          </p:sp>
        </mc:Fallback>
      </mc:AlternateContent>
      <p:sp>
        <p:nvSpPr>
          <p:cNvPr id="10" name="Cerrar llave 9">
            <a:extLst>
              <a:ext uri="{FF2B5EF4-FFF2-40B4-BE49-F238E27FC236}">
                <a16:creationId xmlns:a16="http://schemas.microsoft.com/office/drawing/2014/main" id="{65A8B2BD-E43F-45F7-AE3E-C2A1EFB85C61}"/>
              </a:ext>
            </a:extLst>
          </p:cNvPr>
          <p:cNvSpPr/>
          <p:nvPr/>
        </p:nvSpPr>
        <p:spPr>
          <a:xfrm rot="5400000">
            <a:off x="8916074" y="3254880"/>
            <a:ext cx="256976" cy="1340827"/>
          </a:xfrm>
          <a:prstGeom prst="rightBrace">
            <a:avLst>
              <a:gd name="adj1" fmla="val 8333"/>
              <a:gd name="adj2" fmla="val 48032"/>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s-CO"/>
          </a:p>
        </p:txBody>
      </p:sp>
      <p:sp>
        <p:nvSpPr>
          <p:cNvPr id="12" name="CuadroTexto 11">
            <a:extLst>
              <a:ext uri="{FF2B5EF4-FFF2-40B4-BE49-F238E27FC236}">
                <a16:creationId xmlns:a16="http://schemas.microsoft.com/office/drawing/2014/main" id="{7A557F65-1451-44C7-8966-F182E5D1DBC9}"/>
              </a:ext>
            </a:extLst>
          </p:cNvPr>
          <p:cNvSpPr txBox="1"/>
          <p:nvPr/>
        </p:nvSpPr>
        <p:spPr>
          <a:xfrm>
            <a:off x="7892506" y="4003372"/>
            <a:ext cx="2769577" cy="338554"/>
          </a:xfrm>
          <a:prstGeom prst="rect">
            <a:avLst/>
          </a:prstGeom>
          <a:noFill/>
        </p:spPr>
        <p:txBody>
          <a:bodyPr wrap="square" rtlCol="0">
            <a:spAutoFit/>
          </a:bodyPr>
          <a:lstStyle/>
          <a:p>
            <a:r>
              <a:rPr lang="es-CO" sz="1600" dirty="0"/>
              <a:t>Nuevas variables de decisión</a:t>
            </a:r>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8BB9CD9-F764-44BF-8B14-B62993B49571}"/>
                  </a:ext>
                </a:extLst>
              </p:cNvPr>
              <p:cNvSpPr txBox="1"/>
              <p:nvPr/>
            </p:nvSpPr>
            <p:spPr>
              <a:xfrm>
                <a:off x="657720" y="4607840"/>
                <a:ext cx="8586184" cy="2585323"/>
              </a:xfrm>
              <a:prstGeom prst="rect">
                <a:avLst/>
              </a:prstGeom>
              <a:noFill/>
            </p:spPr>
            <p:txBody>
              <a:bodyPr wrap="square" rtlCol="0">
                <a:spAutoFit/>
              </a:bodyPr>
              <a:lstStyle/>
              <a:p>
                <a:r>
                  <a:rPr lang="es-CO" dirty="0"/>
                  <a:t>Variables de holgura y exceso:</a:t>
                </a:r>
              </a:p>
              <a:p>
                <a:endParaRPr lang="es-CO" dirty="0"/>
              </a:p>
              <a:p>
                <a:pPr marL="285750" indent="-285750">
                  <a:buFont typeface="Arial" panose="020B0604020202020204" pitchFamily="34" charset="0"/>
                  <a:buChar char="•"/>
                </a:pPr>
                <a:r>
                  <a:rPr lang="es-CO" dirty="0"/>
                  <a:t>Forman un rol fundamental en la creación de la matriz identidad, la cual es una matriz cuadrada </a:t>
                </a:r>
                <a:r>
                  <a:rPr lang="es-CO" dirty="0" err="1"/>
                  <a:t>nxn</a:t>
                </a:r>
                <a:r>
                  <a:rPr lang="es-CO" dirty="0"/>
                  <a:t> cuyos elementos diagonales son iguales a 1 y los demás iguales a 0. </a:t>
                </a:r>
              </a:p>
              <a:p>
                <a:pPr marL="285750" indent="-285750">
                  <a:buFont typeface="Arial" panose="020B0604020202020204" pitchFamily="34" charset="0"/>
                  <a:buChar char="•"/>
                </a:pPr>
                <a:r>
                  <a:rPr lang="es-CO" dirty="0"/>
                  <a:t>Representadas por la letra </a:t>
                </a:r>
                <a:r>
                  <a:rPr lang="es-CO" i="1" dirty="0"/>
                  <a:t>"S</a:t>
                </a:r>
                <a:r>
                  <a:rPr lang="es-CO" dirty="0"/>
                  <a:t>”</a:t>
                </a:r>
                <a:endParaRPr lang="es-CO" i="1" dirty="0"/>
              </a:p>
              <a:p>
                <a:pPr marL="285750" indent="-285750">
                  <a:buFont typeface="Arial" panose="020B0604020202020204" pitchFamily="34" charset="0"/>
                  <a:buChar char="•"/>
                </a:pPr>
                <a:r>
                  <a:rPr lang="es-CO" dirty="0"/>
                  <a:t>Se suman si la restricción es de signo </a:t>
                </a:r>
                <a14:m>
                  <m:oMath xmlns:m="http://schemas.openxmlformats.org/officeDocument/2006/math">
                    <m:r>
                      <a:rPr lang="es-CO"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s-CO" dirty="0"/>
                  <a:t>y se restan si la restricción es de signo </a:t>
                </a:r>
                <a14:m>
                  <m:oMath xmlns:m="http://schemas.openxmlformats.org/officeDocument/2006/math">
                    <m:r>
                      <a:rPr lang="es-CO" b="0" i="0" smtClean="0">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m:t>
                    </m:r>
                  </m:oMath>
                </a14:m>
                <a:endParaRPr lang="es-CO" dirty="0"/>
              </a:p>
              <a:p>
                <a:pPr marL="285750" indent="-285750">
                  <a:buFont typeface="Arial" panose="020B0604020202020204" pitchFamily="34" charset="0"/>
                  <a:buChar char="•"/>
                </a:pPr>
                <a:r>
                  <a:rPr lang="es-CO" dirty="0"/>
                  <a:t>Representan las variables básicas iniciales</a:t>
                </a:r>
              </a:p>
              <a:p>
                <a:r>
                  <a:rPr lang="es-CO" dirty="0"/>
                  <a:t> </a:t>
                </a:r>
              </a:p>
              <a:p>
                <a:endParaRPr lang="es-CO" dirty="0"/>
              </a:p>
            </p:txBody>
          </p:sp>
        </mc:Choice>
        <mc:Fallback xmlns="">
          <p:sp>
            <p:nvSpPr>
              <p:cNvPr id="15" name="CuadroTexto 14">
                <a:extLst>
                  <a:ext uri="{FF2B5EF4-FFF2-40B4-BE49-F238E27FC236}">
                    <a16:creationId xmlns:a16="http://schemas.microsoft.com/office/drawing/2014/main" id="{78BB9CD9-F764-44BF-8B14-B62993B49571}"/>
                  </a:ext>
                </a:extLst>
              </p:cNvPr>
              <p:cNvSpPr txBox="1">
                <a:spLocks noRot="1" noChangeAspect="1" noMove="1" noResize="1" noEditPoints="1" noAdjustHandles="1" noChangeArrowheads="1" noChangeShapeType="1" noTextEdit="1"/>
              </p:cNvSpPr>
              <p:nvPr/>
            </p:nvSpPr>
            <p:spPr>
              <a:xfrm>
                <a:off x="657720" y="4607840"/>
                <a:ext cx="8586184" cy="2585323"/>
              </a:xfrm>
              <a:prstGeom prst="rect">
                <a:avLst/>
              </a:prstGeom>
              <a:blipFill>
                <a:blip r:embed="rId6"/>
                <a:stretch>
                  <a:fillRect l="-639" t="-1415"/>
                </a:stretch>
              </a:blipFill>
            </p:spPr>
            <p:txBody>
              <a:bodyPr/>
              <a:lstStyle/>
              <a:p>
                <a:r>
                  <a:rPr lang="es-CO">
                    <a:noFill/>
                  </a:rPr>
                  <a:t> </a:t>
                </a:r>
              </a:p>
            </p:txBody>
          </p:sp>
        </mc:Fallback>
      </mc:AlternateContent>
      <p:pic>
        <p:nvPicPr>
          <p:cNvPr id="16" name="Imagen 15">
            <a:extLst>
              <a:ext uri="{FF2B5EF4-FFF2-40B4-BE49-F238E27FC236}">
                <a16:creationId xmlns:a16="http://schemas.microsoft.com/office/drawing/2014/main" id="{70A9F26E-68FD-42B5-80F6-F00E8707021A}"/>
              </a:ext>
            </a:extLst>
          </p:cNvPr>
          <p:cNvPicPr>
            <a:picLocks noChangeAspect="1"/>
          </p:cNvPicPr>
          <p:nvPr/>
        </p:nvPicPr>
        <p:blipFill>
          <a:blip r:embed="rId7"/>
          <a:stretch>
            <a:fillRect/>
          </a:stretch>
        </p:blipFill>
        <p:spPr>
          <a:xfrm>
            <a:off x="9439019" y="5127880"/>
            <a:ext cx="1854346" cy="714764"/>
          </a:xfrm>
          <a:prstGeom prst="rect">
            <a:avLst/>
          </a:prstGeom>
        </p:spPr>
      </p:pic>
      <p:sp>
        <p:nvSpPr>
          <p:cNvPr id="18" name="Elipse 17">
            <a:extLst>
              <a:ext uri="{FF2B5EF4-FFF2-40B4-BE49-F238E27FC236}">
                <a16:creationId xmlns:a16="http://schemas.microsoft.com/office/drawing/2014/main" id="{B6696059-3876-4F3C-BE2C-EFE2308DBF6C}"/>
              </a:ext>
            </a:extLst>
          </p:cNvPr>
          <p:cNvSpPr/>
          <p:nvPr/>
        </p:nvSpPr>
        <p:spPr>
          <a:xfrm>
            <a:off x="51327" y="17584"/>
            <a:ext cx="254977" cy="24618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5">
                                            <p:txEl>
                                              <p:pRg st="2" end="2"/>
                                            </p:txEl>
                                          </p:spTgt>
                                        </p:tgtEl>
                                        <p:attrNameLst>
                                          <p:attrName>style.visibility</p:attrName>
                                        </p:attrNameLst>
                                      </p:cBhvr>
                                      <p:to>
                                        <p:strVal val="visible"/>
                                      </p:to>
                                    </p:set>
                                    <p:anim calcmode="lin" valueType="num">
                                      <p:cBhvr additive="base">
                                        <p:cTn id="52"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circle(in)">
                                      <p:cBhvr>
                                        <p:cTn id="58" dur="20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5">
                                            <p:txEl>
                                              <p:pRg st="3" end="3"/>
                                            </p:txEl>
                                          </p:spTgt>
                                        </p:tgtEl>
                                        <p:attrNameLst>
                                          <p:attrName>style.visibility</p:attrName>
                                        </p:attrNameLst>
                                      </p:cBhvr>
                                      <p:to>
                                        <p:strVal val="visible"/>
                                      </p:to>
                                    </p:set>
                                    <p:anim calcmode="lin" valueType="num">
                                      <p:cBhvr additive="base">
                                        <p:cTn id="63"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5">
                                            <p:txEl>
                                              <p:pRg st="4" end="4"/>
                                            </p:txEl>
                                          </p:spTgt>
                                        </p:tgtEl>
                                        <p:attrNameLst>
                                          <p:attrName>style.visibility</p:attrName>
                                        </p:attrNameLst>
                                      </p:cBhvr>
                                      <p:to>
                                        <p:strVal val="visible"/>
                                      </p:to>
                                    </p:set>
                                    <p:animEffect transition="in" filter="fade">
                                      <p:cBhvr>
                                        <p:cTn id="69" dur="1000"/>
                                        <p:tgtEl>
                                          <p:spTgt spid="15">
                                            <p:txEl>
                                              <p:pRg st="4" end="4"/>
                                            </p:txEl>
                                          </p:spTgt>
                                        </p:tgtEl>
                                      </p:cBhvr>
                                    </p:animEffect>
                                    <p:anim calcmode="lin" valueType="num">
                                      <p:cBhvr>
                                        <p:cTn id="70"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71"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5">
                                            <p:txEl>
                                              <p:pRg st="5" end="5"/>
                                            </p:txEl>
                                          </p:spTgt>
                                        </p:tgtEl>
                                        <p:attrNameLst>
                                          <p:attrName>style.visibility</p:attrName>
                                        </p:attrNameLst>
                                      </p:cBhvr>
                                      <p:to>
                                        <p:strVal val="visible"/>
                                      </p:to>
                                    </p:set>
                                    <p:animEffect transition="in" filter="fade">
                                      <p:cBhvr>
                                        <p:cTn id="76" dur="1000"/>
                                        <p:tgtEl>
                                          <p:spTgt spid="15">
                                            <p:txEl>
                                              <p:pRg st="5" end="5"/>
                                            </p:txEl>
                                          </p:spTgt>
                                        </p:tgtEl>
                                      </p:cBhvr>
                                    </p:animEffect>
                                    <p:anim calcmode="lin" valueType="num">
                                      <p:cBhvr>
                                        <p:cTn id="77"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78"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p:bldP spid="11" grpId="0"/>
      <p:bldP spid="9" grpId="0" animBg="1"/>
      <p:bldP spid="10"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1E718F-D412-438F-A458-42CCFD9DAE92}"/>
              </a:ext>
            </a:extLst>
          </p:cNvPr>
          <p:cNvSpPr>
            <a:spLocks noGrp="1"/>
          </p:cNvSpPr>
          <p:nvPr>
            <p:ph type="title"/>
          </p:nvPr>
        </p:nvSpPr>
        <p:spPr/>
        <p:txBody>
          <a:bodyPr/>
          <a:lstStyle/>
          <a:p>
            <a:r>
              <a:rPr lang="es-CO" dirty="0"/>
              <a:t>Creación de la matriz para el método SIMPLEX</a:t>
            </a:r>
          </a:p>
        </p:txBody>
      </p:sp>
      <p:graphicFrame>
        <p:nvGraphicFramePr>
          <p:cNvPr id="4" name="Tabla 3">
            <a:extLst>
              <a:ext uri="{FF2B5EF4-FFF2-40B4-BE49-F238E27FC236}">
                <a16:creationId xmlns:a16="http://schemas.microsoft.com/office/drawing/2014/main" id="{E2C98139-324B-46D7-A239-E070B0D59777}"/>
              </a:ext>
            </a:extLst>
          </p:cNvPr>
          <p:cNvGraphicFramePr>
            <a:graphicFrameLocks noGrp="1"/>
          </p:cNvGraphicFramePr>
          <p:nvPr>
            <p:extLst>
              <p:ext uri="{D42A27DB-BD31-4B8C-83A1-F6EECF244321}">
                <p14:modId xmlns:p14="http://schemas.microsoft.com/office/powerpoint/2010/main" val="2582930875"/>
              </p:ext>
            </p:extLst>
          </p:nvPr>
        </p:nvGraphicFramePr>
        <p:xfrm>
          <a:off x="1201557" y="2654327"/>
          <a:ext cx="9628632" cy="3077189"/>
        </p:xfrm>
        <a:graphic>
          <a:graphicData uri="http://schemas.openxmlformats.org/drawingml/2006/table">
            <a:tbl>
              <a:tblPr firstRow="1" bandRow="1">
                <a:tableStyleId>{3B4B98B0-60AC-42C2-AFA5-B58CD77FA1E5}</a:tableStyleId>
              </a:tblPr>
              <a:tblGrid>
                <a:gridCol w="1069848">
                  <a:extLst>
                    <a:ext uri="{9D8B030D-6E8A-4147-A177-3AD203B41FA5}">
                      <a16:colId xmlns:a16="http://schemas.microsoft.com/office/drawing/2014/main" val="2079184747"/>
                    </a:ext>
                  </a:extLst>
                </a:gridCol>
                <a:gridCol w="1069848">
                  <a:extLst>
                    <a:ext uri="{9D8B030D-6E8A-4147-A177-3AD203B41FA5}">
                      <a16:colId xmlns:a16="http://schemas.microsoft.com/office/drawing/2014/main" val="2102081065"/>
                    </a:ext>
                  </a:extLst>
                </a:gridCol>
                <a:gridCol w="1069848">
                  <a:extLst>
                    <a:ext uri="{9D8B030D-6E8A-4147-A177-3AD203B41FA5}">
                      <a16:colId xmlns:a16="http://schemas.microsoft.com/office/drawing/2014/main" val="1690221618"/>
                    </a:ext>
                  </a:extLst>
                </a:gridCol>
                <a:gridCol w="1069848">
                  <a:extLst>
                    <a:ext uri="{9D8B030D-6E8A-4147-A177-3AD203B41FA5}">
                      <a16:colId xmlns:a16="http://schemas.microsoft.com/office/drawing/2014/main" val="1401020695"/>
                    </a:ext>
                  </a:extLst>
                </a:gridCol>
                <a:gridCol w="1069848">
                  <a:extLst>
                    <a:ext uri="{9D8B030D-6E8A-4147-A177-3AD203B41FA5}">
                      <a16:colId xmlns:a16="http://schemas.microsoft.com/office/drawing/2014/main" val="3484611191"/>
                    </a:ext>
                  </a:extLst>
                </a:gridCol>
                <a:gridCol w="1069848">
                  <a:extLst>
                    <a:ext uri="{9D8B030D-6E8A-4147-A177-3AD203B41FA5}">
                      <a16:colId xmlns:a16="http://schemas.microsoft.com/office/drawing/2014/main" val="3058263757"/>
                    </a:ext>
                  </a:extLst>
                </a:gridCol>
                <a:gridCol w="1069848">
                  <a:extLst>
                    <a:ext uri="{9D8B030D-6E8A-4147-A177-3AD203B41FA5}">
                      <a16:colId xmlns:a16="http://schemas.microsoft.com/office/drawing/2014/main" val="203423786"/>
                    </a:ext>
                  </a:extLst>
                </a:gridCol>
                <a:gridCol w="1069848">
                  <a:extLst>
                    <a:ext uri="{9D8B030D-6E8A-4147-A177-3AD203B41FA5}">
                      <a16:colId xmlns:a16="http://schemas.microsoft.com/office/drawing/2014/main" val="3768229028"/>
                    </a:ext>
                  </a:extLst>
                </a:gridCol>
                <a:gridCol w="1069848">
                  <a:extLst>
                    <a:ext uri="{9D8B030D-6E8A-4147-A177-3AD203B41FA5}">
                      <a16:colId xmlns:a16="http://schemas.microsoft.com/office/drawing/2014/main" val="752825674"/>
                    </a:ext>
                  </a:extLst>
                </a:gridCol>
              </a:tblGrid>
              <a:tr h="927573">
                <a:tc>
                  <a:txBody>
                    <a:bodyPr/>
                    <a:lstStyle/>
                    <a:p>
                      <a:r>
                        <a:rPr lang="es-CO" dirty="0"/>
                        <a:t>Variables Básicas </a:t>
                      </a:r>
                    </a:p>
                  </a:txBody>
                  <a:tcPr/>
                </a:tc>
                <a:tc>
                  <a:txBody>
                    <a:bodyPr/>
                    <a:lstStyle/>
                    <a:p>
                      <a:r>
                        <a:rPr lang="es-CO" dirty="0"/>
                        <a:t>Z</a:t>
                      </a:r>
                    </a:p>
                  </a:txBody>
                  <a:tcPr/>
                </a:tc>
                <a:tc>
                  <a:txBody>
                    <a:bodyPr/>
                    <a:lstStyle/>
                    <a:p>
                      <a:r>
                        <a:rPr lang="es-CO" dirty="0"/>
                        <a:t>X</a:t>
                      </a:r>
                      <a:r>
                        <a:rPr lang="es-CO" sz="1000" dirty="0"/>
                        <a:t>1</a:t>
                      </a:r>
                      <a:endParaRPr lang="es-C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X</a:t>
                      </a:r>
                      <a:r>
                        <a:rPr lang="es-CO" sz="1000" dirty="0"/>
                        <a:t>2</a:t>
                      </a:r>
                      <a:endParaRPr lang="es-CO" dirty="0"/>
                    </a:p>
                    <a:p>
                      <a:endParaRPr lang="es-C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S</a:t>
                      </a:r>
                      <a:r>
                        <a:rPr lang="es-CO" sz="1000" dirty="0"/>
                        <a:t>1</a:t>
                      </a:r>
                      <a:endParaRPr lang="es-CO" dirty="0"/>
                    </a:p>
                    <a:p>
                      <a:endParaRPr lang="es-C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S</a:t>
                      </a:r>
                      <a:r>
                        <a:rPr lang="es-CO" sz="1000" dirty="0"/>
                        <a:t>2</a:t>
                      </a:r>
                      <a:endParaRPr lang="es-CO" dirty="0"/>
                    </a:p>
                    <a:p>
                      <a:endParaRPr lang="es-C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S</a:t>
                      </a:r>
                      <a:r>
                        <a:rPr lang="es-CO" sz="1000" dirty="0"/>
                        <a:t>3</a:t>
                      </a:r>
                      <a:endParaRPr lang="es-CO" dirty="0"/>
                    </a:p>
                    <a:p>
                      <a:endParaRPr lang="es-CO" dirty="0"/>
                    </a:p>
                  </a:txBody>
                  <a:tcPr/>
                </a:tc>
                <a:tc>
                  <a:txBody>
                    <a:bodyPr/>
                    <a:lstStyle/>
                    <a:p>
                      <a:r>
                        <a:rPr lang="es-CO" dirty="0"/>
                        <a:t>Lado derecho</a:t>
                      </a:r>
                    </a:p>
                  </a:txBody>
                  <a:tcPr/>
                </a:tc>
                <a:tc>
                  <a:txBody>
                    <a:bodyPr/>
                    <a:lstStyle/>
                    <a:p>
                      <a:r>
                        <a:rPr lang="es-CO" dirty="0"/>
                        <a:t>Theta</a:t>
                      </a:r>
                    </a:p>
                  </a:txBody>
                  <a:tcPr/>
                </a:tc>
                <a:extLst>
                  <a:ext uri="{0D108BD9-81ED-4DB2-BD59-A6C34878D82A}">
                    <a16:rowId xmlns:a16="http://schemas.microsoft.com/office/drawing/2014/main" val="1159646137"/>
                  </a:ext>
                </a:extLst>
              </a:tr>
              <a:tr h="537404">
                <a:tc>
                  <a:txBody>
                    <a:bodyPr/>
                    <a:lstStyle/>
                    <a:p>
                      <a:r>
                        <a:rPr lang="es-CO" b="1" dirty="0"/>
                        <a:t>Z</a:t>
                      </a:r>
                    </a:p>
                  </a:txBody>
                  <a:tcPr/>
                </a:tc>
                <a:tc>
                  <a:txBody>
                    <a:bodyPr/>
                    <a:lstStyle/>
                    <a:p>
                      <a:r>
                        <a:rPr lang="es-CO" dirty="0"/>
                        <a:t>1</a:t>
                      </a:r>
                    </a:p>
                  </a:txBody>
                  <a:tcPr/>
                </a:tc>
                <a:tc>
                  <a:txBody>
                    <a:bodyPr/>
                    <a:lstStyle/>
                    <a:p>
                      <a:r>
                        <a:rPr lang="es-CO" dirty="0"/>
                        <a:t>-3</a:t>
                      </a:r>
                    </a:p>
                  </a:txBody>
                  <a:tcPr/>
                </a:tc>
                <a:tc>
                  <a:txBody>
                    <a:bodyPr/>
                    <a:lstStyle/>
                    <a:p>
                      <a:r>
                        <a:rPr lang="es-CO" dirty="0"/>
                        <a:t>-5</a:t>
                      </a:r>
                    </a:p>
                  </a:txBody>
                  <a:tcPr/>
                </a:tc>
                <a:tc>
                  <a:txBody>
                    <a:bodyPr/>
                    <a:lstStyle/>
                    <a:p>
                      <a:r>
                        <a:rPr lang="es-CO" dirty="0"/>
                        <a:t>0</a:t>
                      </a:r>
                    </a:p>
                  </a:txBody>
                  <a:tcPr/>
                </a:tc>
                <a:tc>
                  <a:txBody>
                    <a:bodyPr/>
                    <a:lstStyle/>
                    <a:p>
                      <a:r>
                        <a:rPr lang="es-CO" dirty="0"/>
                        <a:t>0</a:t>
                      </a:r>
                    </a:p>
                  </a:txBody>
                  <a:tcPr/>
                </a:tc>
                <a:tc>
                  <a:txBody>
                    <a:bodyPr/>
                    <a:lstStyle/>
                    <a:p>
                      <a:r>
                        <a:rPr lang="es-CO" dirty="0"/>
                        <a:t>0</a:t>
                      </a:r>
                    </a:p>
                  </a:txBody>
                  <a:tcPr/>
                </a:tc>
                <a:tc>
                  <a:txBody>
                    <a:bodyPr/>
                    <a:lstStyle/>
                    <a:p>
                      <a:r>
                        <a:rPr lang="es-CO" dirty="0"/>
                        <a:t>0</a:t>
                      </a:r>
                    </a:p>
                  </a:txBody>
                  <a:tcPr/>
                </a:tc>
                <a:tc>
                  <a:txBody>
                    <a:bodyPr/>
                    <a:lstStyle/>
                    <a:p>
                      <a:endParaRPr lang="es-CO" dirty="0"/>
                    </a:p>
                  </a:txBody>
                  <a:tcPr/>
                </a:tc>
                <a:extLst>
                  <a:ext uri="{0D108BD9-81ED-4DB2-BD59-A6C34878D82A}">
                    <a16:rowId xmlns:a16="http://schemas.microsoft.com/office/drawing/2014/main" val="1350483387"/>
                  </a:ext>
                </a:extLst>
              </a:tr>
              <a:tr h="537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a:t>S</a:t>
                      </a:r>
                      <a:r>
                        <a:rPr lang="es-CO" sz="1000" b="1" dirty="0"/>
                        <a:t>1</a:t>
                      </a:r>
                      <a:endParaRPr lang="es-CO" b="1" dirty="0"/>
                    </a:p>
                  </a:txBody>
                  <a:tcPr/>
                </a:tc>
                <a:tc>
                  <a:txBody>
                    <a:bodyPr/>
                    <a:lstStyle/>
                    <a:p>
                      <a:r>
                        <a:rPr lang="es-CO" dirty="0"/>
                        <a:t>0</a:t>
                      </a:r>
                    </a:p>
                  </a:txBody>
                  <a:tcPr/>
                </a:tc>
                <a:tc>
                  <a:txBody>
                    <a:bodyPr/>
                    <a:lstStyle/>
                    <a:p>
                      <a:r>
                        <a:rPr lang="es-CO" dirty="0"/>
                        <a:t>1</a:t>
                      </a:r>
                    </a:p>
                  </a:txBody>
                  <a:tcPr/>
                </a:tc>
                <a:tc>
                  <a:txBody>
                    <a:bodyPr/>
                    <a:lstStyle/>
                    <a:p>
                      <a:r>
                        <a:rPr lang="es-CO" dirty="0"/>
                        <a:t>0</a:t>
                      </a:r>
                    </a:p>
                  </a:txBody>
                  <a:tcPr/>
                </a:tc>
                <a:tc>
                  <a:txBody>
                    <a:bodyPr/>
                    <a:lstStyle/>
                    <a:p>
                      <a:r>
                        <a:rPr lang="es-CO" dirty="0"/>
                        <a:t>1</a:t>
                      </a:r>
                    </a:p>
                  </a:txBody>
                  <a:tcPr/>
                </a:tc>
                <a:tc>
                  <a:txBody>
                    <a:bodyPr/>
                    <a:lstStyle/>
                    <a:p>
                      <a:r>
                        <a:rPr lang="es-CO" dirty="0"/>
                        <a:t>0</a:t>
                      </a:r>
                    </a:p>
                  </a:txBody>
                  <a:tcPr/>
                </a:tc>
                <a:tc>
                  <a:txBody>
                    <a:bodyPr/>
                    <a:lstStyle/>
                    <a:p>
                      <a:r>
                        <a:rPr lang="es-CO" dirty="0"/>
                        <a:t>0</a:t>
                      </a:r>
                    </a:p>
                  </a:txBody>
                  <a:tcPr/>
                </a:tc>
                <a:tc>
                  <a:txBody>
                    <a:bodyPr/>
                    <a:lstStyle/>
                    <a:p>
                      <a:r>
                        <a:rPr lang="es-CO" dirty="0"/>
                        <a:t>4</a:t>
                      </a:r>
                    </a:p>
                  </a:txBody>
                  <a:tcPr/>
                </a:tc>
                <a:tc>
                  <a:txBody>
                    <a:bodyPr/>
                    <a:lstStyle/>
                    <a:p>
                      <a:endParaRPr lang="es-CO" dirty="0"/>
                    </a:p>
                  </a:txBody>
                  <a:tcPr/>
                </a:tc>
                <a:extLst>
                  <a:ext uri="{0D108BD9-81ED-4DB2-BD59-A6C34878D82A}">
                    <a16:rowId xmlns:a16="http://schemas.microsoft.com/office/drawing/2014/main" val="3309550943"/>
                  </a:ext>
                </a:extLst>
              </a:tr>
              <a:tr h="537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a:t>S</a:t>
                      </a:r>
                      <a:r>
                        <a:rPr lang="es-CO" sz="1000" b="1" dirty="0"/>
                        <a:t>2</a:t>
                      </a:r>
                      <a:endParaRPr lang="es-CO" b="1" dirty="0"/>
                    </a:p>
                  </a:txBody>
                  <a:tcPr/>
                </a:tc>
                <a:tc>
                  <a:txBody>
                    <a:bodyPr/>
                    <a:lstStyle/>
                    <a:p>
                      <a:r>
                        <a:rPr lang="es-CO" dirty="0"/>
                        <a:t>0</a:t>
                      </a:r>
                    </a:p>
                  </a:txBody>
                  <a:tcPr/>
                </a:tc>
                <a:tc>
                  <a:txBody>
                    <a:bodyPr/>
                    <a:lstStyle/>
                    <a:p>
                      <a:r>
                        <a:rPr lang="es-CO" dirty="0"/>
                        <a:t>0</a:t>
                      </a:r>
                    </a:p>
                  </a:txBody>
                  <a:tcPr/>
                </a:tc>
                <a:tc>
                  <a:txBody>
                    <a:bodyPr/>
                    <a:lstStyle/>
                    <a:p>
                      <a:r>
                        <a:rPr lang="es-CO" dirty="0"/>
                        <a:t>2</a:t>
                      </a:r>
                    </a:p>
                  </a:txBody>
                  <a:tcPr/>
                </a:tc>
                <a:tc>
                  <a:txBody>
                    <a:bodyPr/>
                    <a:lstStyle/>
                    <a:p>
                      <a:r>
                        <a:rPr lang="es-CO" dirty="0"/>
                        <a:t>0</a:t>
                      </a:r>
                    </a:p>
                  </a:txBody>
                  <a:tcPr/>
                </a:tc>
                <a:tc>
                  <a:txBody>
                    <a:bodyPr/>
                    <a:lstStyle/>
                    <a:p>
                      <a:r>
                        <a:rPr lang="es-CO" dirty="0"/>
                        <a:t>1</a:t>
                      </a:r>
                    </a:p>
                  </a:txBody>
                  <a:tcPr/>
                </a:tc>
                <a:tc>
                  <a:txBody>
                    <a:bodyPr/>
                    <a:lstStyle/>
                    <a:p>
                      <a:r>
                        <a:rPr lang="es-CO" dirty="0"/>
                        <a:t>0</a:t>
                      </a:r>
                    </a:p>
                  </a:txBody>
                  <a:tcPr/>
                </a:tc>
                <a:tc>
                  <a:txBody>
                    <a:bodyPr/>
                    <a:lstStyle/>
                    <a:p>
                      <a:r>
                        <a:rPr lang="es-CO" dirty="0"/>
                        <a:t>12</a:t>
                      </a:r>
                    </a:p>
                  </a:txBody>
                  <a:tcPr/>
                </a:tc>
                <a:tc>
                  <a:txBody>
                    <a:bodyPr/>
                    <a:lstStyle/>
                    <a:p>
                      <a:endParaRPr lang="es-CO" dirty="0"/>
                    </a:p>
                  </a:txBody>
                  <a:tcPr/>
                </a:tc>
                <a:extLst>
                  <a:ext uri="{0D108BD9-81ED-4DB2-BD59-A6C34878D82A}">
                    <a16:rowId xmlns:a16="http://schemas.microsoft.com/office/drawing/2014/main" val="4256130542"/>
                  </a:ext>
                </a:extLst>
              </a:tr>
              <a:tr h="537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a:t>S</a:t>
                      </a:r>
                      <a:r>
                        <a:rPr lang="es-CO" sz="1000" b="1" dirty="0"/>
                        <a:t>3</a:t>
                      </a:r>
                      <a:endParaRPr lang="es-CO" b="1" dirty="0"/>
                    </a:p>
                  </a:txBody>
                  <a:tcPr/>
                </a:tc>
                <a:tc>
                  <a:txBody>
                    <a:bodyPr/>
                    <a:lstStyle/>
                    <a:p>
                      <a:r>
                        <a:rPr lang="es-CO" dirty="0"/>
                        <a:t>0</a:t>
                      </a:r>
                    </a:p>
                  </a:txBody>
                  <a:tcPr/>
                </a:tc>
                <a:tc>
                  <a:txBody>
                    <a:bodyPr/>
                    <a:lstStyle/>
                    <a:p>
                      <a:r>
                        <a:rPr lang="es-CO" dirty="0"/>
                        <a:t>3</a:t>
                      </a:r>
                    </a:p>
                  </a:txBody>
                  <a:tcPr/>
                </a:tc>
                <a:tc>
                  <a:txBody>
                    <a:bodyPr/>
                    <a:lstStyle/>
                    <a:p>
                      <a:r>
                        <a:rPr lang="es-CO" dirty="0"/>
                        <a:t>2</a:t>
                      </a:r>
                    </a:p>
                  </a:txBody>
                  <a:tcPr/>
                </a:tc>
                <a:tc>
                  <a:txBody>
                    <a:bodyPr/>
                    <a:lstStyle/>
                    <a:p>
                      <a:r>
                        <a:rPr lang="es-CO" dirty="0"/>
                        <a:t>0</a:t>
                      </a:r>
                    </a:p>
                  </a:txBody>
                  <a:tcPr/>
                </a:tc>
                <a:tc>
                  <a:txBody>
                    <a:bodyPr/>
                    <a:lstStyle/>
                    <a:p>
                      <a:r>
                        <a:rPr lang="es-CO" dirty="0"/>
                        <a:t>0</a:t>
                      </a:r>
                    </a:p>
                  </a:txBody>
                  <a:tcPr/>
                </a:tc>
                <a:tc>
                  <a:txBody>
                    <a:bodyPr/>
                    <a:lstStyle/>
                    <a:p>
                      <a:r>
                        <a:rPr lang="es-CO" dirty="0"/>
                        <a:t>1</a:t>
                      </a:r>
                    </a:p>
                  </a:txBody>
                  <a:tcPr/>
                </a:tc>
                <a:tc>
                  <a:txBody>
                    <a:bodyPr/>
                    <a:lstStyle/>
                    <a:p>
                      <a:r>
                        <a:rPr lang="es-CO" dirty="0"/>
                        <a:t>18</a:t>
                      </a:r>
                    </a:p>
                  </a:txBody>
                  <a:tcPr/>
                </a:tc>
                <a:tc>
                  <a:txBody>
                    <a:bodyPr/>
                    <a:lstStyle/>
                    <a:p>
                      <a:endParaRPr lang="es-CO" dirty="0"/>
                    </a:p>
                  </a:txBody>
                  <a:tcPr/>
                </a:tc>
                <a:extLst>
                  <a:ext uri="{0D108BD9-81ED-4DB2-BD59-A6C34878D82A}">
                    <a16:rowId xmlns:a16="http://schemas.microsoft.com/office/drawing/2014/main" val="136404372"/>
                  </a:ext>
                </a:extLst>
              </a:tr>
            </a:tbl>
          </a:graphicData>
        </a:graphic>
      </p:graphicFrame>
      <p:sp>
        <p:nvSpPr>
          <p:cNvPr id="5" name="CuadroTexto 4">
            <a:extLst>
              <a:ext uri="{FF2B5EF4-FFF2-40B4-BE49-F238E27FC236}">
                <a16:creationId xmlns:a16="http://schemas.microsoft.com/office/drawing/2014/main" id="{875C560A-0FBD-4C22-B24E-C9EE0A15A198}"/>
              </a:ext>
            </a:extLst>
          </p:cNvPr>
          <p:cNvSpPr txBox="1"/>
          <p:nvPr/>
        </p:nvSpPr>
        <p:spPr>
          <a:xfrm>
            <a:off x="59085" y="4318814"/>
            <a:ext cx="1063869" cy="646331"/>
          </a:xfrm>
          <a:prstGeom prst="rect">
            <a:avLst/>
          </a:prstGeom>
          <a:noFill/>
        </p:spPr>
        <p:txBody>
          <a:bodyPr wrap="square" rtlCol="0">
            <a:spAutoFit/>
          </a:bodyPr>
          <a:lstStyle/>
          <a:p>
            <a:r>
              <a:rPr lang="es-CO" dirty="0"/>
              <a:t>Variables básicas</a:t>
            </a:r>
          </a:p>
        </p:txBody>
      </p:sp>
      <p:sp>
        <p:nvSpPr>
          <p:cNvPr id="6" name="Abrir llave 5">
            <a:extLst>
              <a:ext uri="{FF2B5EF4-FFF2-40B4-BE49-F238E27FC236}">
                <a16:creationId xmlns:a16="http://schemas.microsoft.com/office/drawing/2014/main" id="{854ABF7D-0D68-4CCD-95D4-D5F2B67B1785}"/>
              </a:ext>
            </a:extLst>
          </p:cNvPr>
          <p:cNvSpPr/>
          <p:nvPr/>
        </p:nvSpPr>
        <p:spPr>
          <a:xfrm>
            <a:off x="985266" y="3552445"/>
            <a:ext cx="137688" cy="2179071"/>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s-CO"/>
          </a:p>
        </p:txBody>
      </p:sp>
      <p:sp>
        <p:nvSpPr>
          <p:cNvPr id="7" name="Abrir llave 6">
            <a:extLst>
              <a:ext uri="{FF2B5EF4-FFF2-40B4-BE49-F238E27FC236}">
                <a16:creationId xmlns:a16="http://schemas.microsoft.com/office/drawing/2014/main" id="{959FB006-EF08-43C1-B87A-FAECE611ECB2}"/>
              </a:ext>
            </a:extLst>
          </p:cNvPr>
          <p:cNvSpPr/>
          <p:nvPr/>
        </p:nvSpPr>
        <p:spPr>
          <a:xfrm rot="5400000">
            <a:off x="5208253" y="-705713"/>
            <a:ext cx="272561" cy="6256693"/>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s-CO"/>
          </a:p>
        </p:txBody>
      </p:sp>
      <p:sp>
        <p:nvSpPr>
          <p:cNvPr id="8" name="CuadroTexto 7">
            <a:extLst>
              <a:ext uri="{FF2B5EF4-FFF2-40B4-BE49-F238E27FC236}">
                <a16:creationId xmlns:a16="http://schemas.microsoft.com/office/drawing/2014/main" id="{A2B81624-0313-496A-BC38-FFDEB98A1BBA}"/>
              </a:ext>
            </a:extLst>
          </p:cNvPr>
          <p:cNvSpPr txBox="1"/>
          <p:nvPr/>
        </p:nvSpPr>
        <p:spPr>
          <a:xfrm>
            <a:off x="4327750" y="1916370"/>
            <a:ext cx="3376246" cy="369332"/>
          </a:xfrm>
          <a:prstGeom prst="rect">
            <a:avLst/>
          </a:prstGeom>
          <a:noFill/>
        </p:spPr>
        <p:txBody>
          <a:bodyPr wrap="square" rtlCol="0">
            <a:spAutoFit/>
          </a:bodyPr>
          <a:lstStyle/>
          <a:p>
            <a:r>
              <a:rPr lang="es-CO" dirty="0"/>
              <a:t>Variables de decisión</a:t>
            </a:r>
          </a:p>
        </p:txBody>
      </p:sp>
      <p:sp>
        <p:nvSpPr>
          <p:cNvPr id="9" name="CuadroTexto 8">
            <a:extLst>
              <a:ext uri="{FF2B5EF4-FFF2-40B4-BE49-F238E27FC236}">
                <a16:creationId xmlns:a16="http://schemas.microsoft.com/office/drawing/2014/main" id="{531ED0F9-1CD1-4E42-A90D-26990FB0FA98}"/>
              </a:ext>
            </a:extLst>
          </p:cNvPr>
          <p:cNvSpPr txBox="1"/>
          <p:nvPr/>
        </p:nvSpPr>
        <p:spPr>
          <a:xfrm>
            <a:off x="5684696" y="5911056"/>
            <a:ext cx="4038600" cy="646331"/>
          </a:xfrm>
          <a:prstGeom prst="rect">
            <a:avLst/>
          </a:prstGeom>
          <a:noFill/>
        </p:spPr>
        <p:txBody>
          <a:bodyPr wrap="square" rtlCol="0">
            <a:spAutoFit/>
          </a:bodyPr>
          <a:lstStyle/>
          <a:p>
            <a:r>
              <a:rPr lang="es-CO" dirty="0">
                <a:solidFill>
                  <a:srgbClr val="FF0000"/>
                </a:solidFill>
              </a:rPr>
              <a:t>* Para llenar la matriz se observan los coeficientes de la forma ampliada. </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187B663C-6476-46CB-9036-EEEA77D6E988}"/>
                  </a:ext>
                </a:extLst>
              </p:cNvPr>
              <p:cNvSpPr txBox="1"/>
              <p:nvPr/>
            </p:nvSpPr>
            <p:spPr>
              <a:xfrm>
                <a:off x="9723296" y="5826929"/>
                <a:ext cx="1654419" cy="1723549"/>
              </a:xfrm>
              <a:prstGeom prst="rect">
                <a:avLst/>
              </a:prstGeom>
              <a:noFill/>
            </p:spPr>
            <p:txBody>
              <a:bodyPr wrap="square" rtlCol="0">
                <a:spAutoFit/>
              </a:bodyPr>
              <a:lstStyle/>
              <a:p>
                <a14:m>
                  <m:oMath xmlns:m="http://schemas.openxmlformats.org/officeDocument/2006/math">
                    <m:r>
                      <a:rPr lang="es-CO" sz="1200" i="1" dirty="0" smtClean="0">
                        <a:latin typeface="Cambria Math" panose="02040503050406030204" pitchFamily="18" charset="0"/>
                      </a:rPr>
                      <m:t>𝑍</m:t>
                    </m:r>
                    <m:r>
                      <a:rPr lang="es-CO" sz="1200" b="0" i="1" dirty="0" smtClean="0">
                        <a:latin typeface="Cambria Math" panose="02040503050406030204" pitchFamily="18" charset="0"/>
                      </a:rPr>
                      <m:t>−</m:t>
                    </m:r>
                    <m:r>
                      <a:rPr lang="en-US" sz="1200" i="1" dirty="0" smtClean="0">
                        <a:latin typeface="Cambria Math" panose="02040503050406030204" pitchFamily="18" charset="0"/>
                      </a:rPr>
                      <m:t> </m:t>
                    </m:r>
                    <m:sSub>
                      <m:sSubPr>
                        <m:ctrlPr>
                          <a:rPr lang="en-US" sz="1200" i="1" dirty="0" smtClean="0">
                            <a:latin typeface="Cambria Math" panose="02040503050406030204" pitchFamily="18" charset="0"/>
                          </a:rPr>
                        </m:ctrlPr>
                      </m:sSubPr>
                      <m:e>
                        <m:r>
                          <a:rPr lang="es-CO" sz="1200" b="0" i="1" dirty="0" smtClean="0">
                            <a:latin typeface="Cambria Math" panose="02040503050406030204" pitchFamily="18" charset="0"/>
                          </a:rPr>
                          <m:t>3</m:t>
                        </m:r>
                        <m:r>
                          <a:rPr lang="es-CO" sz="1200" b="0" i="1" dirty="0" smtClean="0">
                            <a:latin typeface="Cambria Math" panose="02040503050406030204" pitchFamily="18" charset="0"/>
                          </a:rPr>
                          <m:t>𝑋</m:t>
                        </m:r>
                      </m:e>
                      <m:sub>
                        <m:r>
                          <a:rPr lang="es-CO" sz="1200" b="0" i="1" dirty="0" smtClean="0">
                            <a:latin typeface="Cambria Math" panose="02040503050406030204" pitchFamily="18" charset="0"/>
                          </a:rPr>
                          <m:t>1</m:t>
                        </m:r>
                      </m:sub>
                    </m:sSub>
                    <m:r>
                      <a:rPr lang="es-CO" sz="1200" b="0" i="1" dirty="0" smtClean="0">
                        <a:latin typeface="Cambria Math" panose="02040503050406030204" pitchFamily="18" charset="0"/>
                      </a:rPr>
                      <m:t>−</m:t>
                    </m:r>
                    <m:sSub>
                      <m:sSubPr>
                        <m:ctrlPr>
                          <a:rPr lang="en-US" sz="1200" i="1" dirty="0" smtClean="0">
                            <a:latin typeface="Cambria Math" panose="02040503050406030204" pitchFamily="18" charset="0"/>
                          </a:rPr>
                        </m:ctrlPr>
                      </m:sSubPr>
                      <m:e>
                        <m:r>
                          <a:rPr lang="es-CO" sz="1200" b="0" i="1" dirty="0" smtClean="0">
                            <a:latin typeface="Cambria Math" panose="02040503050406030204" pitchFamily="18" charset="0"/>
                          </a:rPr>
                          <m:t>5</m:t>
                        </m:r>
                        <m:r>
                          <a:rPr lang="es-CO" sz="1200" b="0" i="1" dirty="0" smtClean="0">
                            <a:latin typeface="Cambria Math" panose="02040503050406030204" pitchFamily="18" charset="0"/>
                          </a:rPr>
                          <m:t>𝑋</m:t>
                        </m:r>
                      </m:e>
                      <m:sub>
                        <m:r>
                          <a:rPr lang="es-CO" sz="1200" b="0" i="1" dirty="0" smtClean="0">
                            <a:latin typeface="Cambria Math" panose="02040503050406030204" pitchFamily="18" charset="0"/>
                          </a:rPr>
                          <m:t>2</m:t>
                        </m:r>
                      </m:sub>
                    </m:sSub>
                    <m:r>
                      <a:rPr lang="en-US" sz="1200" b="0" i="1" dirty="0" smtClean="0">
                        <a:latin typeface="Cambria Math" panose="02040503050406030204" pitchFamily="18" charset="0"/>
                      </a:rPr>
                      <m:t>=0</m:t>
                    </m:r>
                  </m:oMath>
                </a14:m>
                <a:r>
                  <a:rPr lang="en-US" sz="1200" dirty="0"/>
                  <a:t> </a:t>
                </a:r>
                <a:endParaRPr lang="en-US" sz="700" dirty="0"/>
              </a:p>
              <a:p>
                <a14:m>
                  <m:oMath xmlns:m="http://schemas.openxmlformats.org/officeDocument/2006/math">
                    <m:sSub>
                      <m:sSubPr>
                        <m:ctrlPr>
                          <a:rPr lang="en-US" sz="1200" i="1" smtClean="0">
                            <a:latin typeface="Cambria Math" panose="02040503050406030204" pitchFamily="18" charset="0"/>
                          </a:rPr>
                        </m:ctrlPr>
                      </m:sSubPr>
                      <m:e>
                        <m:r>
                          <a:rPr lang="es-CO" sz="1200" b="0" i="1" smtClean="0">
                            <a:latin typeface="Cambria Math" panose="02040503050406030204" pitchFamily="18" charset="0"/>
                          </a:rPr>
                          <m:t>𝑋</m:t>
                        </m:r>
                      </m:e>
                      <m:sub>
                        <m:r>
                          <a:rPr lang="es-CO"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𝑆</m:t>
                        </m:r>
                      </m:e>
                      <m:sub>
                        <m:r>
                          <a:rPr lang="es-CO" sz="1200" i="1">
                            <a:latin typeface="Cambria Math" panose="02040503050406030204" pitchFamily="18" charset="0"/>
                          </a:rPr>
                          <m:t>1</m:t>
                        </m:r>
                      </m:sub>
                    </m:sSub>
                    <m:r>
                      <a:rPr lang="en-US" sz="1200" b="0" i="1" smtClean="0">
                        <a:latin typeface="Cambria Math" panose="02040503050406030204" pitchFamily="18" charset="0"/>
                      </a:rPr>
                      <m:t>=</m:t>
                    </m:r>
                    <m:r>
                      <a:rPr lang="es-CO" sz="1200" b="0" i="1" smtClean="0">
                        <a:latin typeface="Cambria Math" panose="02040503050406030204" pitchFamily="18" charset="0"/>
                        <a:ea typeface="Cambria Math" panose="02040503050406030204" pitchFamily="18" charset="0"/>
                      </a:rPr>
                      <m:t>4</m:t>
                    </m:r>
                  </m:oMath>
                </a14:m>
                <a:r>
                  <a:rPr lang="es-CO" sz="1200" dirty="0"/>
                  <a:t> </a:t>
                </a:r>
              </a:p>
              <a:p>
                <a14:m>
                  <m:oMath xmlns:m="http://schemas.openxmlformats.org/officeDocument/2006/math">
                    <m:sSub>
                      <m:sSubPr>
                        <m:ctrlPr>
                          <a:rPr lang="en-US" sz="1200" i="1">
                            <a:latin typeface="Cambria Math" panose="02040503050406030204" pitchFamily="18" charset="0"/>
                          </a:rPr>
                        </m:ctrlPr>
                      </m:sSubPr>
                      <m:e>
                        <m:r>
                          <a:rPr lang="es-CO" sz="1200" b="0" i="1" smtClean="0">
                            <a:latin typeface="Cambria Math" panose="02040503050406030204" pitchFamily="18" charset="0"/>
                          </a:rPr>
                          <m:t>2</m:t>
                        </m:r>
                        <m:r>
                          <a:rPr lang="es-CO" sz="1200" i="1">
                            <a:latin typeface="Cambria Math" panose="02040503050406030204" pitchFamily="18" charset="0"/>
                          </a:rPr>
                          <m:t>𝑋</m:t>
                        </m:r>
                      </m:e>
                      <m:sub>
                        <m:r>
                          <a:rPr lang="es-CO" sz="1200" b="0" i="1" smtClean="0">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b="0" i="1" smtClean="0">
                            <a:latin typeface="Cambria Math" panose="02040503050406030204" pitchFamily="18" charset="0"/>
                          </a:rPr>
                          <m:t>2</m:t>
                        </m:r>
                      </m:sub>
                    </m:sSub>
                    <m:r>
                      <a:rPr lang="en-US" sz="1200" i="1">
                        <a:latin typeface="Cambria Math" panose="02040503050406030204" pitchFamily="18" charset="0"/>
                      </a:rPr>
                      <m:t>=</m:t>
                    </m:r>
                    <m:r>
                      <a:rPr lang="es-CO" sz="1200" b="0" i="1" smtClean="0">
                        <a:latin typeface="Cambria Math" panose="02040503050406030204" pitchFamily="18" charset="0"/>
                        <a:ea typeface="Cambria Math" panose="02040503050406030204" pitchFamily="18" charset="0"/>
                      </a:rPr>
                      <m:t>12</m:t>
                    </m:r>
                  </m:oMath>
                </a14:m>
                <a:r>
                  <a:rPr lang="es-CO" sz="1200" dirty="0"/>
                  <a:t> </a:t>
                </a:r>
              </a:p>
              <a:p>
                <a14:m>
                  <m:oMath xmlns:m="http://schemas.openxmlformats.org/officeDocument/2006/math">
                    <m:sSub>
                      <m:sSubPr>
                        <m:ctrlPr>
                          <a:rPr lang="en-US" sz="1200" i="1">
                            <a:latin typeface="Cambria Math" panose="02040503050406030204" pitchFamily="18" charset="0"/>
                          </a:rPr>
                        </m:ctrlPr>
                      </m:sSubPr>
                      <m:e>
                        <m:r>
                          <a:rPr lang="es-CO" sz="1200" b="0" i="1" smtClean="0">
                            <a:latin typeface="Cambria Math" panose="02040503050406030204" pitchFamily="18" charset="0"/>
                          </a:rPr>
                          <m:t>3</m:t>
                        </m:r>
                        <m:r>
                          <a:rPr lang="es-CO" sz="1200" i="1">
                            <a:latin typeface="Cambria Math" panose="02040503050406030204" pitchFamily="18" charset="0"/>
                          </a:rPr>
                          <m:t>𝑋</m:t>
                        </m:r>
                      </m:e>
                      <m:sub>
                        <m:r>
                          <a:rPr lang="es-CO" sz="1200" b="0" i="1" smtClean="0">
                            <a:latin typeface="Cambria Math" panose="02040503050406030204" pitchFamily="18" charset="0"/>
                          </a:rPr>
                          <m:t>1</m:t>
                        </m:r>
                      </m:sub>
                    </m:sSub>
                    <m:r>
                      <a:rPr lang="es-CO" sz="1200" b="0" i="1" smtClean="0">
                        <a:latin typeface="Cambria Math" panose="02040503050406030204" pitchFamily="18" charset="0"/>
                      </a:rPr>
                      <m:t>+</m:t>
                    </m:r>
                    <m:sSub>
                      <m:sSubPr>
                        <m:ctrlPr>
                          <a:rPr lang="en-US" sz="1200" i="1">
                            <a:latin typeface="Cambria Math" panose="02040503050406030204" pitchFamily="18" charset="0"/>
                          </a:rPr>
                        </m:ctrlPr>
                      </m:sSubPr>
                      <m:e>
                        <m:r>
                          <a:rPr lang="es-CO" sz="1200" i="1">
                            <a:latin typeface="Cambria Math" panose="02040503050406030204" pitchFamily="18" charset="0"/>
                          </a:rPr>
                          <m:t>2</m:t>
                        </m:r>
                        <m:r>
                          <a:rPr lang="es-CO" sz="1200" i="1">
                            <a:latin typeface="Cambria Math" panose="02040503050406030204" pitchFamily="18" charset="0"/>
                          </a:rPr>
                          <m:t>𝑋</m:t>
                        </m:r>
                      </m:e>
                      <m:sub>
                        <m:r>
                          <a:rPr lang="es-CO"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b="0" i="1" smtClean="0">
                            <a:latin typeface="Cambria Math" panose="02040503050406030204" pitchFamily="18" charset="0"/>
                          </a:rPr>
                          <m:t>3</m:t>
                        </m:r>
                      </m:sub>
                    </m:sSub>
                    <m:r>
                      <a:rPr lang="en-US" sz="1200" i="1">
                        <a:latin typeface="Cambria Math" panose="02040503050406030204" pitchFamily="18" charset="0"/>
                      </a:rPr>
                      <m:t>=</m:t>
                    </m:r>
                    <m:r>
                      <a:rPr lang="es-CO" sz="1200" i="1">
                        <a:latin typeface="Cambria Math" panose="02040503050406030204" pitchFamily="18" charset="0"/>
                        <a:ea typeface="Cambria Math" panose="02040503050406030204" pitchFamily="18" charset="0"/>
                      </a:rPr>
                      <m:t>1</m:t>
                    </m:r>
                    <m:r>
                      <a:rPr lang="es-CO" sz="1200" b="0" i="1" smtClean="0">
                        <a:latin typeface="Cambria Math" panose="02040503050406030204" pitchFamily="18" charset="0"/>
                        <a:ea typeface="Cambria Math" panose="02040503050406030204" pitchFamily="18" charset="0"/>
                      </a:rPr>
                      <m:t>8</m:t>
                    </m:r>
                  </m:oMath>
                </a14:m>
                <a:r>
                  <a:rPr lang="es-CO" sz="1200" dirty="0"/>
                  <a:t> </a:t>
                </a:r>
              </a:p>
              <a:p>
                <a14:m>
                  <m:oMath xmlns:m="http://schemas.openxmlformats.org/officeDocument/2006/math">
                    <m:sSub>
                      <m:sSubPr>
                        <m:ctrlPr>
                          <a:rPr lang="en-US" sz="1200" i="1">
                            <a:latin typeface="Cambria Math" panose="02040503050406030204" pitchFamily="18" charset="0"/>
                          </a:rPr>
                        </m:ctrlPr>
                      </m:sSubPr>
                      <m:e>
                        <m:r>
                          <a:rPr lang="es-CO" sz="1200" i="1">
                            <a:latin typeface="Cambria Math" panose="02040503050406030204" pitchFamily="18" charset="0"/>
                          </a:rPr>
                          <m:t>𝑋</m:t>
                        </m:r>
                      </m:e>
                      <m:sub>
                        <m:r>
                          <a:rPr lang="es-CO" sz="1200" i="1">
                            <a:latin typeface="Cambria Math" panose="02040503050406030204" pitchFamily="18" charset="0"/>
                          </a:rPr>
                          <m:t>1</m:t>
                        </m:r>
                      </m:sub>
                    </m:sSub>
                    <m:r>
                      <a:rPr lang="es-CO" sz="1200" b="0" i="1" smtClean="0">
                        <a:latin typeface="Cambria Math" panose="02040503050406030204" pitchFamily="18" charset="0"/>
                      </a:rPr>
                      <m:t>,</m:t>
                    </m:r>
                    <m:sSub>
                      <m:sSubPr>
                        <m:ctrlPr>
                          <a:rPr lang="en-US" sz="1200" i="1">
                            <a:latin typeface="Cambria Math" panose="02040503050406030204" pitchFamily="18" charset="0"/>
                          </a:rPr>
                        </m:ctrlPr>
                      </m:sSubPr>
                      <m:e>
                        <m:r>
                          <a:rPr lang="es-CO" sz="1200" i="1">
                            <a:latin typeface="Cambria Math" panose="02040503050406030204" pitchFamily="18" charset="0"/>
                          </a:rPr>
                          <m:t>𝑋</m:t>
                        </m:r>
                      </m:e>
                      <m:sub>
                        <m:r>
                          <a:rPr lang="es-CO"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s-CO"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b="0" i="1" smtClean="0">
                            <a:latin typeface="Cambria Math" panose="02040503050406030204" pitchFamily="18" charset="0"/>
                          </a:rPr>
                          <m:t>3</m:t>
                        </m:r>
                      </m:sub>
                    </m:sSub>
                    <m:r>
                      <a:rPr lang="es-CO" sz="1200" i="1" smtClean="0">
                        <a:latin typeface="Cambria Math" panose="02040503050406030204" pitchFamily="18" charset="0"/>
                        <a:ea typeface="Cambria Math" panose="02040503050406030204" pitchFamily="18" charset="0"/>
                      </a:rPr>
                      <m:t>≥</m:t>
                    </m:r>
                    <m:r>
                      <a:rPr lang="es-CO" sz="1200" b="0" i="1" smtClean="0">
                        <a:latin typeface="Cambria Math" panose="02040503050406030204" pitchFamily="18" charset="0"/>
                        <a:ea typeface="Cambria Math" panose="02040503050406030204" pitchFamily="18" charset="0"/>
                      </a:rPr>
                      <m:t>0</m:t>
                    </m:r>
                  </m:oMath>
                </a14:m>
                <a:r>
                  <a:rPr lang="es-CO" sz="1200" dirty="0"/>
                  <a:t> </a:t>
                </a:r>
              </a:p>
              <a:p>
                <a:endParaRPr lang="es-CO" sz="1400" dirty="0"/>
              </a:p>
              <a:p>
                <a:endParaRPr lang="es-CO" sz="3200" dirty="0"/>
              </a:p>
            </p:txBody>
          </p:sp>
        </mc:Choice>
        <mc:Fallback xmlns="">
          <p:sp>
            <p:nvSpPr>
              <p:cNvPr id="10" name="CuadroTexto 9">
                <a:extLst>
                  <a:ext uri="{FF2B5EF4-FFF2-40B4-BE49-F238E27FC236}">
                    <a16:creationId xmlns:a16="http://schemas.microsoft.com/office/drawing/2014/main" id="{187B663C-6476-46CB-9036-EEEA77D6E988}"/>
                  </a:ext>
                </a:extLst>
              </p:cNvPr>
              <p:cNvSpPr txBox="1">
                <a:spLocks noRot="1" noChangeAspect="1" noMove="1" noResize="1" noEditPoints="1" noAdjustHandles="1" noChangeArrowheads="1" noChangeShapeType="1" noTextEdit="1"/>
              </p:cNvSpPr>
              <p:nvPr/>
            </p:nvSpPr>
            <p:spPr>
              <a:xfrm>
                <a:off x="9723296" y="5826929"/>
                <a:ext cx="1654419" cy="1723549"/>
              </a:xfrm>
              <a:prstGeom prst="rect">
                <a:avLst/>
              </a:prstGeom>
              <a:blipFill>
                <a:blip r:embed="rId2"/>
                <a:stretch>
                  <a:fillRect/>
                </a:stretch>
              </a:blipFill>
            </p:spPr>
            <p:txBody>
              <a:bodyPr/>
              <a:lstStyle/>
              <a:p>
                <a:r>
                  <a:rPr lang="es-CO">
                    <a:noFill/>
                  </a:rPr>
                  <a:t> </a:t>
                </a:r>
              </a:p>
            </p:txBody>
          </p:sp>
        </mc:Fallback>
      </mc:AlternateContent>
      <p:sp>
        <p:nvSpPr>
          <p:cNvPr id="3" name="Cerrar llave 2">
            <a:extLst>
              <a:ext uri="{FF2B5EF4-FFF2-40B4-BE49-F238E27FC236}">
                <a16:creationId xmlns:a16="http://schemas.microsoft.com/office/drawing/2014/main" id="{71788E5F-D26D-4CB4-9D52-B5FFCECEB30A}"/>
              </a:ext>
            </a:extLst>
          </p:cNvPr>
          <p:cNvSpPr/>
          <p:nvPr/>
        </p:nvSpPr>
        <p:spPr>
          <a:xfrm>
            <a:off x="10841472" y="2743200"/>
            <a:ext cx="297942" cy="685800"/>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s-CO"/>
          </a:p>
        </p:txBody>
      </p:sp>
      <p:sp>
        <p:nvSpPr>
          <p:cNvPr id="11" name="CuadroTexto 10">
            <a:extLst>
              <a:ext uri="{FF2B5EF4-FFF2-40B4-BE49-F238E27FC236}">
                <a16:creationId xmlns:a16="http://schemas.microsoft.com/office/drawing/2014/main" id="{A13A8F1E-808B-4368-87B2-62D170D05D4A}"/>
              </a:ext>
            </a:extLst>
          </p:cNvPr>
          <p:cNvSpPr txBox="1"/>
          <p:nvPr/>
        </p:nvSpPr>
        <p:spPr>
          <a:xfrm>
            <a:off x="11150698" y="2743200"/>
            <a:ext cx="1041302" cy="1277273"/>
          </a:xfrm>
          <a:prstGeom prst="rect">
            <a:avLst/>
          </a:prstGeom>
          <a:noFill/>
        </p:spPr>
        <p:txBody>
          <a:bodyPr wrap="square" rtlCol="0">
            <a:spAutoFit/>
          </a:bodyPr>
          <a:lstStyle/>
          <a:p>
            <a:r>
              <a:rPr lang="es-CO" sz="1100" dirty="0"/>
              <a:t>El theta representa el mayor valor que puede tomar la variable que entra a la base</a:t>
            </a:r>
          </a:p>
        </p:txBody>
      </p:sp>
      <p:sp>
        <p:nvSpPr>
          <p:cNvPr id="13" name="Elipse 12">
            <a:extLst>
              <a:ext uri="{FF2B5EF4-FFF2-40B4-BE49-F238E27FC236}">
                <a16:creationId xmlns:a16="http://schemas.microsoft.com/office/drawing/2014/main" id="{0FD73737-DB5A-4EFE-9B8F-8EE68BE77BBF}"/>
              </a:ext>
            </a:extLst>
          </p:cNvPr>
          <p:cNvSpPr/>
          <p:nvPr/>
        </p:nvSpPr>
        <p:spPr>
          <a:xfrm>
            <a:off x="59085" y="8792"/>
            <a:ext cx="254977" cy="2637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C7503A87-E063-499E-B787-338858C43A00}"/>
              </a:ext>
            </a:extLst>
          </p:cNvPr>
          <p:cNvSpPr/>
          <p:nvPr/>
        </p:nvSpPr>
        <p:spPr>
          <a:xfrm>
            <a:off x="380004" y="8792"/>
            <a:ext cx="254977" cy="2637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27035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P spid="10" grpId="0"/>
      <p:bldP spid="3"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7A3B6-5B14-44BD-BD86-AB3BA1B57582}"/>
              </a:ext>
            </a:extLst>
          </p:cNvPr>
          <p:cNvSpPr>
            <a:spLocks noGrp="1"/>
          </p:cNvSpPr>
          <p:nvPr>
            <p:ph type="title"/>
          </p:nvPr>
        </p:nvSpPr>
        <p:spPr/>
        <p:txBody>
          <a:bodyPr/>
          <a:lstStyle/>
          <a:p>
            <a:r>
              <a:rPr lang="en-US" dirty="0" err="1"/>
              <a:t>Proceso</a:t>
            </a:r>
            <a:r>
              <a:rPr lang="en-US" dirty="0"/>
              <a:t> de </a:t>
            </a:r>
            <a:r>
              <a:rPr lang="en-US" dirty="0" err="1"/>
              <a:t>soluci</a:t>
            </a:r>
            <a:r>
              <a:rPr lang="es-CO" dirty="0" err="1"/>
              <a:t>ón</a:t>
            </a:r>
            <a:r>
              <a:rPr lang="es-CO" dirty="0"/>
              <a:t> (caso de maximización)</a:t>
            </a:r>
          </a:p>
        </p:txBody>
      </p:sp>
      <p:pic>
        <p:nvPicPr>
          <p:cNvPr id="17" name="Imagen 16">
            <a:extLst>
              <a:ext uri="{FF2B5EF4-FFF2-40B4-BE49-F238E27FC236}">
                <a16:creationId xmlns:a16="http://schemas.microsoft.com/office/drawing/2014/main" id="{CFF573D0-7784-47F6-BA80-31317AB55C5B}"/>
              </a:ext>
            </a:extLst>
          </p:cNvPr>
          <p:cNvPicPr>
            <a:picLocks noChangeAspect="1"/>
          </p:cNvPicPr>
          <p:nvPr/>
        </p:nvPicPr>
        <p:blipFill>
          <a:blip r:embed="rId2"/>
          <a:stretch>
            <a:fillRect/>
          </a:stretch>
        </p:blipFill>
        <p:spPr>
          <a:xfrm>
            <a:off x="209573" y="1981253"/>
            <a:ext cx="11769805" cy="4683316"/>
          </a:xfrm>
          <a:prstGeom prst="rect">
            <a:avLst/>
          </a:prstGeom>
        </p:spPr>
      </p:pic>
      <p:sp>
        <p:nvSpPr>
          <p:cNvPr id="16" name="CuadroTexto 15">
            <a:extLst>
              <a:ext uri="{FF2B5EF4-FFF2-40B4-BE49-F238E27FC236}">
                <a16:creationId xmlns:a16="http://schemas.microsoft.com/office/drawing/2014/main" id="{5ED560C8-756A-4AD3-8C20-8D9F6665DA8F}"/>
              </a:ext>
            </a:extLst>
          </p:cNvPr>
          <p:cNvSpPr txBox="1"/>
          <p:nvPr/>
        </p:nvSpPr>
        <p:spPr>
          <a:xfrm>
            <a:off x="9434146" y="2066192"/>
            <a:ext cx="2118946" cy="1846659"/>
          </a:xfrm>
          <a:prstGeom prst="rect">
            <a:avLst/>
          </a:prstGeom>
          <a:noFill/>
        </p:spPr>
        <p:txBody>
          <a:bodyPr wrap="square" rtlCol="0">
            <a:spAutoFit/>
          </a:bodyPr>
          <a:lstStyle/>
          <a:p>
            <a:r>
              <a:rPr lang="es-CO" sz="1600" dirty="0">
                <a:solidFill>
                  <a:srgbClr val="FF0000"/>
                </a:solidFill>
              </a:rPr>
              <a:t>SOLUCIÓN ÓPTIMA:</a:t>
            </a:r>
          </a:p>
          <a:p>
            <a:r>
              <a:rPr lang="es-CO" sz="1600" dirty="0">
                <a:solidFill>
                  <a:srgbClr val="FF0000"/>
                </a:solidFill>
              </a:rPr>
              <a:t>X1</a:t>
            </a:r>
            <a:r>
              <a:rPr lang="en-US" sz="1600" dirty="0">
                <a:solidFill>
                  <a:srgbClr val="FF0000"/>
                </a:solidFill>
              </a:rPr>
              <a:t>=2</a:t>
            </a:r>
          </a:p>
          <a:p>
            <a:r>
              <a:rPr lang="en-US" sz="1600" dirty="0">
                <a:solidFill>
                  <a:srgbClr val="FF0000"/>
                </a:solidFill>
              </a:rPr>
              <a:t>X2=6</a:t>
            </a:r>
          </a:p>
          <a:p>
            <a:r>
              <a:rPr lang="en-US" sz="1600" dirty="0">
                <a:solidFill>
                  <a:srgbClr val="FF0000"/>
                </a:solidFill>
              </a:rPr>
              <a:t>S1=2</a:t>
            </a:r>
          </a:p>
          <a:p>
            <a:r>
              <a:rPr lang="en-US" sz="1600" dirty="0">
                <a:solidFill>
                  <a:srgbClr val="FF0000"/>
                </a:solidFill>
              </a:rPr>
              <a:t>S2=0</a:t>
            </a:r>
          </a:p>
          <a:p>
            <a:r>
              <a:rPr lang="en-US" sz="1600" dirty="0">
                <a:solidFill>
                  <a:srgbClr val="FF0000"/>
                </a:solidFill>
              </a:rPr>
              <a:t>S3=0</a:t>
            </a:r>
            <a:endParaRPr lang="es-CO" sz="1600" dirty="0">
              <a:solidFill>
                <a:srgbClr val="FF0000"/>
              </a:solidFill>
            </a:endParaRPr>
          </a:p>
          <a:p>
            <a:endParaRPr lang="es-CO" dirty="0">
              <a:solidFill>
                <a:srgbClr val="FF0000"/>
              </a:solidFill>
            </a:endParaRPr>
          </a:p>
        </p:txBody>
      </p:sp>
      <p:sp>
        <p:nvSpPr>
          <p:cNvPr id="6" name="Elipse 5">
            <a:extLst>
              <a:ext uri="{FF2B5EF4-FFF2-40B4-BE49-F238E27FC236}">
                <a16:creationId xmlns:a16="http://schemas.microsoft.com/office/drawing/2014/main" id="{E8FDDBB3-7FD1-4884-B967-65C638C8B8ED}"/>
              </a:ext>
            </a:extLst>
          </p:cNvPr>
          <p:cNvSpPr/>
          <p:nvPr/>
        </p:nvSpPr>
        <p:spPr>
          <a:xfrm>
            <a:off x="82084" y="61546"/>
            <a:ext cx="254977" cy="2637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2525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Método de la gran “M”/ Variable artificial</a:t>
            </a:r>
          </a:p>
        </p:txBody>
      </p:sp>
      <mc:AlternateContent xmlns:mc="http://schemas.openxmlformats.org/markup-compatibility/2006" xmlns:a14="http://schemas.microsoft.com/office/drawing/2010/main">
        <mc:Choice Requires="a14">
          <p:sp>
            <p:nvSpPr>
              <p:cNvPr id="4" name="Marcador de posición de texto 3"/>
              <p:cNvSpPr>
                <a:spLocks noGrp="1"/>
              </p:cNvSpPr>
              <p:nvPr>
                <p:ph type="body" sz="half" idx="2"/>
              </p:nvPr>
            </p:nvSpPr>
            <p:spPr>
              <a:xfrm>
                <a:off x="967042" y="1943098"/>
                <a:ext cx="4747846" cy="4703885"/>
              </a:xfrm>
            </p:spPr>
            <p:txBody>
              <a:bodyPr rtlCol="0">
                <a:normAutofit/>
              </a:bodyPr>
              <a:lstStyle/>
              <a:p>
                <a:pPr algn="just"/>
                <a:r>
                  <a:rPr lang="es-CO" dirty="0"/>
                  <a:t>Es una estrategia matemática que se aplica  para convertir inecuaciones que presentan </a:t>
                </a:r>
                <a14:m>
                  <m:oMath xmlns:m="http://schemas.openxmlformats.org/officeDocument/2006/math">
                    <m:r>
                      <a:rPr lang="es-CO" sz="2400" i="1">
                        <a:latin typeface="Cambria Math" panose="02040503050406030204" pitchFamily="18" charset="0"/>
                        <a:ea typeface="Cambria Math" panose="02040503050406030204" pitchFamily="18" charset="0"/>
                      </a:rPr>
                      <m:t>≥</m:t>
                    </m:r>
                  </m:oMath>
                </a14:m>
                <a:r>
                  <a:rPr lang="es-CO" dirty="0"/>
                  <a:t> en ecuaciones, o cuando aparecen igualdades en el problema original.</a:t>
                </a:r>
              </a:p>
              <a:p>
                <a:endParaRPr lang="es-CO" dirty="0"/>
              </a:p>
              <a:p>
                <a:endParaRPr lang="es-CO" dirty="0"/>
              </a:p>
              <a:p>
                <a:endParaRPr lang="es-CO" dirty="0"/>
              </a:p>
              <a:p>
                <a:r>
                  <a:rPr lang="es-CO" dirty="0"/>
                  <a:t>Esto ocurre porque se requieren variables básicas iniciales para formar la matriz identidad. </a:t>
                </a:r>
              </a:p>
            </p:txBody>
          </p:sp>
        </mc:Choice>
        <mc:Fallback xmlns="">
          <p:sp>
            <p:nvSpPr>
              <p:cNvPr id="4" name="Marcador de posición de texto 3"/>
              <p:cNvSpPr>
                <a:spLocks noGrp="1" noRot="1" noChangeAspect="1" noMove="1" noResize="1" noEditPoints="1" noAdjustHandles="1" noChangeArrowheads="1" noChangeShapeType="1" noTextEdit="1"/>
              </p:cNvSpPr>
              <p:nvPr>
                <p:ph type="body" sz="half" idx="2"/>
              </p:nvPr>
            </p:nvSpPr>
            <p:spPr>
              <a:xfrm>
                <a:off x="967042" y="1943098"/>
                <a:ext cx="4747846" cy="4703885"/>
              </a:xfrm>
              <a:blipFill>
                <a:blip r:embed="rId3"/>
                <a:stretch>
                  <a:fillRect l="-1671" t="-908" r="-2057"/>
                </a:stretch>
              </a:blipFill>
            </p:spPr>
            <p:txBody>
              <a:bodyPr/>
              <a:lstStyle/>
              <a:p>
                <a:r>
                  <a:rPr lang="es-CO">
                    <a:noFill/>
                  </a:rPr>
                  <a:t> </a:t>
                </a:r>
              </a:p>
            </p:txBody>
          </p:sp>
        </mc:Fallback>
      </mc:AlternateContent>
      <p:sp>
        <p:nvSpPr>
          <p:cNvPr id="3" name="Marcador de posición de contenido 2"/>
          <p:cNvSpPr>
            <a:spLocks noGrp="1"/>
          </p:cNvSpPr>
          <p:nvPr>
            <p:ph idx="1"/>
          </p:nvPr>
        </p:nvSpPr>
        <p:spPr>
          <a:xfrm>
            <a:off x="6583858" y="2184888"/>
            <a:ext cx="5174504" cy="4360984"/>
          </a:xfrm>
        </p:spPr>
        <p:txBody>
          <a:bodyPr rtlCol="0">
            <a:normAutofit/>
          </a:bodyPr>
          <a:lstStyle/>
          <a:p>
            <a:pPr marL="0" indent="0">
              <a:buNone/>
            </a:pPr>
            <a:r>
              <a:rPr lang="es-CO" dirty="0"/>
              <a:t>Representación: A</a:t>
            </a:r>
          </a:p>
          <a:p>
            <a:pPr marL="0" indent="0">
              <a:buNone/>
            </a:pPr>
            <a:r>
              <a:rPr lang="es-CO" dirty="0"/>
              <a:t>Coeficiente: M (un número demasiado grande)</a:t>
            </a:r>
          </a:p>
          <a:p>
            <a:pPr marL="0" indent="0">
              <a:buNone/>
            </a:pPr>
            <a:r>
              <a:rPr lang="es-CO" dirty="0"/>
              <a:t>El signo en la función objetivo:</a:t>
            </a:r>
          </a:p>
          <a:p>
            <a:r>
              <a:rPr lang="es-CO" dirty="0"/>
              <a:t>Maximización: aquí su signo es menos (-) </a:t>
            </a:r>
          </a:p>
          <a:p>
            <a:r>
              <a:rPr lang="es-CO" dirty="0"/>
              <a:t>Minimización: aquí su signo es (+)</a:t>
            </a:r>
          </a:p>
          <a:p>
            <a:pPr marL="0" indent="0">
              <a:buNone/>
            </a:pPr>
            <a:r>
              <a:rPr lang="es-ES" dirty="0"/>
              <a:t>Al terminar el proceso, las variables artificiales deben tener un valor igual a 0</a:t>
            </a:r>
            <a:endParaRPr lang="es-CO" dirty="0"/>
          </a:p>
        </p:txBody>
      </p:sp>
      <p:sp>
        <p:nvSpPr>
          <p:cNvPr id="5" name="Elipse 4">
            <a:extLst>
              <a:ext uri="{FF2B5EF4-FFF2-40B4-BE49-F238E27FC236}">
                <a16:creationId xmlns:a16="http://schemas.microsoft.com/office/drawing/2014/main" id="{19746B4F-6734-4855-AC7D-7E46725A31E8}"/>
              </a:ext>
            </a:extLst>
          </p:cNvPr>
          <p:cNvSpPr/>
          <p:nvPr/>
        </p:nvSpPr>
        <p:spPr>
          <a:xfrm>
            <a:off x="82084" y="35169"/>
            <a:ext cx="254977" cy="24618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Imagen relacionada">
            <a:extLst>
              <a:ext uri="{FF2B5EF4-FFF2-40B4-BE49-F238E27FC236}">
                <a16:creationId xmlns:a16="http://schemas.microsoft.com/office/drawing/2014/main" id="{2B4128CB-2CE8-441A-ACE5-9A78EB603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0" y="3997263"/>
            <a:ext cx="2060805" cy="1086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8E38485F-26DA-476C-A1D1-E87AF0F5C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685" y="3997263"/>
            <a:ext cx="1885218" cy="1101101"/>
          </a:xfrm>
          <a:prstGeom prst="rect">
            <a:avLst/>
          </a:prstGeom>
          <a:noFill/>
          <a:extLst>
            <a:ext uri="{909E8E84-426E-40DD-AFC4-6F175D3DCCD1}">
              <a14:hiddenFill xmlns:a14="http://schemas.microsoft.com/office/drawing/2010/main">
                <a:solidFill>
                  <a:srgbClr val="FFFFFF"/>
                </a:solidFill>
              </a14:hiddenFill>
            </a:ext>
          </a:extLst>
        </p:spPr>
      </p:pic>
      <p:sp>
        <p:nvSpPr>
          <p:cNvPr id="6" name="Elipse 5">
            <a:extLst>
              <a:ext uri="{FF2B5EF4-FFF2-40B4-BE49-F238E27FC236}">
                <a16:creationId xmlns:a16="http://schemas.microsoft.com/office/drawing/2014/main" id="{E3ABE634-ED28-465A-B0B5-8BCA2497B347}"/>
              </a:ext>
            </a:extLst>
          </p:cNvPr>
          <p:cNvSpPr/>
          <p:nvPr/>
        </p:nvSpPr>
        <p:spPr>
          <a:xfrm>
            <a:off x="2884756" y="4295041"/>
            <a:ext cx="184639" cy="180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914C925C-035C-46DC-9BFE-0CB6E300E48F}"/>
              </a:ext>
            </a:extLst>
          </p:cNvPr>
          <p:cNvSpPr/>
          <p:nvPr/>
        </p:nvSpPr>
        <p:spPr>
          <a:xfrm>
            <a:off x="4880609" y="4295041"/>
            <a:ext cx="202223" cy="180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6FE8-5A98-4D8B-A5E3-6DD8BA4459DC}"/>
              </a:ext>
            </a:extLst>
          </p:cNvPr>
          <p:cNvSpPr>
            <a:spLocks noGrp="1"/>
          </p:cNvSpPr>
          <p:nvPr>
            <p:ph type="title"/>
          </p:nvPr>
        </p:nvSpPr>
        <p:spPr/>
        <p:txBody>
          <a:bodyPr/>
          <a:lstStyle/>
          <a:p>
            <a:r>
              <a:rPr lang="es-CO" dirty="0"/>
              <a:t>EJEMPLO</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45EFFF0-B731-4BEF-9888-A8B586411EFC}"/>
                  </a:ext>
                </a:extLst>
              </p:cNvPr>
              <p:cNvSpPr txBox="1"/>
              <p:nvPr/>
            </p:nvSpPr>
            <p:spPr>
              <a:xfrm>
                <a:off x="1130691" y="2435469"/>
                <a:ext cx="3441309" cy="2585323"/>
              </a:xfrm>
              <a:prstGeom prst="rect">
                <a:avLst/>
              </a:prstGeom>
              <a:noFill/>
            </p:spPr>
            <p:txBody>
              <a:bodyPr wrap="square" rtlCol="0">
                <a:spAutoFit/>
              </a:bodyPr>
              <a:lstStyle/>
              <a:p>
                <a:r>
                  <a:rPr lang="es-CO" dirty="0"/>
                  <a:t>Minimizar </a:t>
                </a:r>
                <a14:m>
                  <m:oMath xmlns:m="http://schemas.openxmlformats.org/officeDocument/2006/math">
                    <m:r>
                      <a:rPr lang="es-CO" i="1" dirty="0">
                        <a:latin typeface="Cambria Math" panose="02040503050406030204" pitchFamily="18" charset="0"/>
                      </a:rPr>
                      <m:t>𝑍</m:t>
                    </m:r>
                    <m:r>
                      <a:rPr lang="es-CO" i="1" dirty="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2</m:t>
                        </m:r>
                        <m:r>
                          <a:rPr lang="es-CO" i="1" dirty="0">
                            <a:latin typeface="Cambria Math" panose="02040503050406030204" pitchFamily="18" charset="0"/>
                          </a:rPr>
                          <m:t>𝑋</m:t>
                        </m:r>
                      </m:e>
                      <m:sub>
                        <m:r>
                          <a:rPr lang="es-CO" i="1" dirty="0">
                            <a:latin typeface="Cambria Math" panose="02040503050406030204" pitchFamily="18" charset="0"/>
                          </a:rPr>
                          <m:t>1</m:t>
                        </m:r>
                      </m:sub>
                    </m:sSub>
                    <m:r>
                      <a:rPr lang="es-CO"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3</m:t>
                        </m:r>
                        <m:r>
                          <a:rPr lang="es-CO" i="1" dirty="0">
                            <a:latin typeface="Cambria Math" panose="02040503050406030204" pitchFamily="18" charset="0"/>
                          </a:rPr>
                          <m:t>𝑋</m:t>
                        </m:r>
                      </m:e>
                      <m:sub>
                        <m:r>
                          <a:rPr lang="es-CO" i="1" dirty="0">
                            <a:latin typeface="Cambria Math" panose="02040503050406030204" pitchFamily="18" charset="0"/>
                          </a:rPr>
                          <m:t>2</m:t>
                        </m:r>
                      </m:sub>
                    </m:sSub>
                    <m:r>
                      <a:rPr lang="en-US" i="1" dirty="0">
                        <a:latin typeface="Cambria Math" panose="02040503050406030204" pitchFamily="18" charset="0"/>
                      </a:rPr>
                      <m:t>=0</m:t>
                    </m:r>
                  </m:oMath>
                </a14:m>
                <a:endParaRPr lang="en-US" dirty="0"/>
              </a:p>
              <a:p>
                <a:r>
                  <a:rPr lang="en-US" dirty="0"/>
                  <a:t>S.A</a:t>
                </a:r>
              </a:p>
              <a:p>
                <a:pPr/>
                <a14:m>
                  <m:oMathPara xmlns:m="http://schemas.openxmlformats.org/officeDocument/2006/math">
                    <m:oMathParaPr>
                      <m:jc m:val="centerGroup"/>
                    </m:oMathParaPr>
                    <m:oMath xmlns:m="http://schemas.openxmlformats.org/officeDocument/2006/math">
                      <m:r>
                        <a:rPr lang="es-CO" i="1" dirty="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0,5</m:t>
                          </m:r>
                          <m:r>
                            <a:rPr lang="es-CO" i="1" dirty="0">
                              <a:latin typeface="Cambria Math" panose="02040503050406030204" pitchFamily="18" charset="0"/>
                            </a:rPr>
                            <m:t>𝑋</m:t>
                          </m:r>
                        </m:e>
                        <m:sub>
                          <m:r>
                            <a:rPr lang="es-CO" i="1" dirty="0">
                              <a:latin typeface="Cambria Math" panose="02040503050406030204" pitchFamily="18" charset="0"/>
                            </a:rPr>
                            <m:t>1</m:t>
                          </m:r>
                        </m:sub>
                      </m:sSub>
                      <m:r>
                        <a:rPr lang="en-US" b="0" i="1" dirty="0" smtClean="0">
                          <a:latin typeface="Cambria Math" panose="02040503050406030204" pitchFamily="18" charset="0"/>
                        </a:rPr>
                        <m:t>+0,25</m:t>
                      </m:r>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𝐸</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20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2</m:t>
                          </m:r>
                        </m:sub>
                      </m:sSub>
                      <m:r>
                        <a:rPr lang="en-US" i="1" dirty="0">
                          <a:latin typeface="Cambria Math" panose="02040503050406030204" pitchFamily="18" charset="0"/>
                        </a:rPr>
                        <m:t>=</m:t>
                      </m:r>
                      <m:r>
                        <a:rPr lang="en-US" b="0" i="1" dirty="0" smtClean="0">
                          <a:latin typeface="Cambria Math" panose="02040503050406030204" pitchFamily="18" charset="0"/>
                        </a:rPr>
                        <m:t>10</m:t>
                      </m:r>
                    </m:oMath>
                  </m:oMathPara>
                </a14:m>
                <a:endParaRPr lang="en-US" dirty="0"/>
              </a:p>
              <a:p>
                <a:endParaRPr lang="en-US" dirty="0"/>
              </a:p>
              <a:p>
                <a:endParaRPr lang="en-US" dirty="0"/>
              </a:p>
              <a:p>
                <a:endParaRPr lang="en-US" dirty="0"/>
              </a:p>
              <a:p>
                <a:r>
                  <a:rPr lang="en-US" dirty="0"/>
                  <a:t> </a:t>
                </a:r>
                <a:endParaRPr lang="es-CO" dirty="0"/>
              </a:p>
            </p:txBody>
          </p:sp>
        </mc:Choice>
        <mc:Fallback xmlns="">
          <p:sp>
            <p:nvSpPr>
              <p:cNvPr id="9" name="CuadroTexto 8">
                <a:extLst>
                  <a:ext uri="{FF2B5EF4-FFF2-40B4-BE49-F238E27FC236}">
                    <a16:creationId xmlns:a16="http://schemas.microsoft.com/office/drawing/2014/main" id="{545EFFF0-B731-4BEF-9888-A8B586411EFC}"/>
                  </a:ext>
                </a:extLst>
              </p:cNvPr>
              <p:cNvSpPr txBox="1">
                <a:spLocks noRot="1" noChangeAspect="1" noMove="1" noResize="1" noEditPoints="1" noAdjustHandles="1" noChangeArrowheads="1" noChangeShapeType="1" noTextEdit="1"/>
              </p:cNvSpPr>
              <p:nvPr/>
            </p:nvSpPr>
            <p:spPr>
              <a:xfrm>
                <a:off x="1130691" y="2435469"/>
                <a:ext cx="3441309" cy="2585323"/>
              </a:xfrm>
              <a:prstGeom prst="rect">
                <a:avLst/>
              </a:prstGeom>
              <a:blipFill>
                <a:blip r:embed="rId2"/>
                <a:stretch>
                  <a:fillRect l="-1416" t="-1415"/>
                </a:stretch>
              </a:blipFill>
            </p:spPr>
            <p:txBody>
              <a:bodyPr/>
              <a:lstStyle/>
              <a:p>
                <a:r>
                  <a:rPr lang="es-CO">
                    <a:noFill/>
                  </a:rPr>
                  <a:t> </a:t>
                </a:r>
              </a:p>
            </p:txBody>
          </p:sp>
        </mc:Fallback>
      </mc:AlternateContent>
      <p:cxnSp>
        <p:nvCxnSpPr>
          <p:cNvPr id="11" name="Conector recto de flecha 10">
            <a:extLst>
              <a:ext uri="{FF2B5EF4-FFF2-40B4-BE49-F238E27FC236}">
                <a16:creationId xmlns:a16="http://schemas.microsoft.com/office/drawing/2014/main" id="{24ADEBFA-F59C-4238-98DD-CD48F01A8824}"/>
              </a:ext>
            </a:extLst>
          </p:cNvPr>
          <p:cNvCxnSpPr/>
          <p:nvPr/>
        </p:nvCxnSpPr>
        <p:spPr>
          <a:xfrm>
            <a:off x="4700323" y="3201847"/>
            <a:ext cx="15973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CuadroTexto 11">
            <a:extLst>
              <a:ext uri="{FF2B5EF4-FFF2-40B4-BE49-F238E27FC236}">
                <a16:creationId xmlns:a16="http://schemas.microsoft.com/office/drawing/2014/main" id="{9E46BE2F-7D36-4861-9A86-5B43D13C98A8}"/>
              </a:ext>
            </a:extLst>
          </p:cNvPr>
          <p:cNvSpPr txBox="1"/>
          <p:nvPr/>
        </p:nvSpPr>
        <p:spPr>
          <a:xfrm>
            <a:off x="4492870" y="3253768"/>
            <a:ext cx="2057400" cy="1200329"/>
          </a:xfrm>
          <a:prstGeom prst="rect">
            <a:avLst/>
          </a:prstGeom>
          <a:noFill/>
        </p:spPr>
        <p:txBody>
          <a:bodyPr wrap="square" rtlCol="0">
            <a:spAutoFit/>
          </a:bodyPr>
          <a:lstStyle/>
          <a:p>
            <a:pPr algn="ctr"/>
            <a:r>
              <a:rPr lang="en-US" dirty="0"/>
              <a:t>Se </a:t>
            </a:r>
            <a:r>
              <a:rPr lang="en-US" dirty="0" err="1"/>
              <a:t>inventan</a:t>
            </a:r>
            <a:r>
              <a:rPr lang="en-US" dirty="0"/>
              <a:t> variables </a:t>
            </a:r>
            <a:r>
              <a:rPr lang="en-US" dirty="0" err="1"/>
              <a:t>artificiales</a:t>
            </a:r>
            <a:r>
              <a:rPr lang="en-US" dirty="0"/>
              <a:t> para </a:t>
            </a:r>
            <a:r>
              <a:rPr lang="en-US" dirty="0" err="1"/>
              <a:t>lograr</a:t>
            </a:r>
            <a:r>
              <a:rPr lang="en-US" dirty="0"/>
              <a:t> </a:t>
            </a:r>
            <a:r>
              <a:rPr lang="en-US" dirty="0" err="1"/>
              <a:t>obtener</a:t>
            </a:r>
            <a:r>
              <a:rPr lang="en-US" dirty="0"/>
              <a:t> la </a:t>
            </a:r>
            <a:r>
              <a:rPr lang="en-US" dirty="0" err="1"/>
              <a:t>matriz</a:t>
            </a:r>
            <a:r>
              <a:rPr lang="en-US" dirty="0"/>
              <a:t> </a:t>
            </a:r>
            <a:r>
              <a:rPr lang="en-US" dirty="0" err="1"/>
              <a:t>identidad</a:t>
            </a:r>
            <a:endParaRPr lang="es-CO"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EA88066-EA46-41A8-B820-848B74143255}"/>
                  </a:ext>
                </a:extLst>
              </p:cNvPr>
              <p:cNvSpPr txBox="1"/>
              <p:nvPr/>
            </p:nvSpPr>
            <p:spPr>
              <a:xfrm>
                <a:off x="6933393" y="2438879"/>
                <a:ext cx="4804338" cy="1754326"/>
              </a:xfrm>
              <a:prstGeom prst="rect">
                <a:avLst/>
              </a:prstGeom>
              <a:noFill/>
            </p:spPr>
            <p:txBody>
              <a:bodyPr wrap="square" rtlCol="0">
                <a:spAutoFit/>
              </a:bodyPr>
              <a:lstStyle/>
              <a:p>
                <a:r>
                  <a:rPr lang="es-CO" dirty="0"/>
                  <a:t>Minimizar </a:t>
                </a:r>
                <a14:m>
                  <m:oMath xmlns:m="http://schemas.openxmlformats.org/officeDocument/2006/math">
                    <m:r>
                      <a:rPr lang="es-CO" i="1" dirty="0">
                        <a:latin typeface="Cambria Math" panose="02040503050406030204" pitchFamily="18" charset="0"/>
                      </a:rPr>
                      <m:t>𝑍</m:t>
                    </m:r>
                    <m:r>
                      <a:rPr lang="es-CO" i="1" dirty="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2</m:t>
                        </m:r>
                        <m:r>
                          <a:rPr lang="es-CO" i="1" dirty="0">
                            <a:latin typeface="Cambria Math" panose="02040503050406030204" pitchFamily="18" charset="0"/>
                          </a:rPr>
                          <m:t>𝑋</m:t>
                        </m:r>
                      </m:e>
                      <m:sub>
                        <m:r>
                          <a:rPr lang="es-CO" i="1" dirty="0">
                            <a:latin typeface="Cambria Math" panose="02040503050406030204" pitchFamily="18" charset="0"/>
                          </a:rPr>
                          <m:t>1</m:t>
                        </m:r>
                      </m:sub>
                    </m:sSub>
                    <m:r>
                      <a:rPr lang="es-CO"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3</m:t>
                        </m:r>
                        <m:r>
                          <a:rPr lang="es-CO" i="1" dirty="0">
                            <a:latin typeface="Cambria Math" panose="02040503050406030204" pitchFamily="18" charset="0"/>
                          </a:rPr>
                          <m:t>𝑋</m:t>
                        </m:r>
                      </m:e>
                      <m:sub>
                        <m:r>
                          <a:rPr lang="es-CO" i="1" dirty="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𝑀𝐴</m:t>
                        </m:r>
                      </m:e>
                      <m:sub>
                        <m:r>
                          <a:rPr lang="es-CO"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𝑀𝐴</m:t>
                        </m:r>
                      </m:e>
                      <m:sub>
                        <m:r>
                          <a:rPr lang="en-US" b="0" i="1" dirty="0" smtClean="0">
                            <a:latin typeface="Cambria Math" panose="02040503050406030204" pitchFamily="18" charset="0"/>
                          </a:rPr>
                          <m:t>2</m:t>
                        </m:r>
                      </m:sub>
                    </m:sSub>
                    <m:r>
                      <a:rPr lang="en-US" i="1" dirty="0">
                        <a:latin typeface="Cambria Math" panose="02040503050406030204" pitchFamily="18" charset="0"/>
                      </a:rPr>
                      <m:t>=0</m:t>
                    </m:r>
                  </m:oMath>
                </a14:m>
                <a:endParaRPr lang="en-US" dirty="0"/>
              </a:p>
              <a:p>
                <a:r>
                  <a:rPr lang="en-US" dirty="0"/>
                  <a:t>S.A</a:t>
                </a:r>
              </a:p>
              <a:p>
                <a:pPr/>
                <a14:m>
                  <m:oMathPara xmlns:m="http://schemas.openxmlformats.org/officeDocument/2006/math">
                    <m:oMathParaPr>
                      <m:jc m:val="centerGroup"/>
                    </m:oMathParaPr>
                    <m:oMath xmlns:m="http://schemas.openxmlformats.org/officeDocument/2006/math">
                      <m:r>
                        <a:rPr lang="es-CO" i="1" dirty="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0,5</m:t>
                          </m:r>
                          <m:r>
                            <a:rPr lang="es-CO" i="1" dirty="0">
                              <a:latin typeface="Cambria Math" panose="02040503050406030204" pitchFamily="18" charset="0"/>
                            </a:rPr>
                            <m:t>𝑋</m:t>
                          </m:r>
                        </m:e>
                        <m:sub>
                          <m:r>
                            <a:rPr lang="es-CO" i="1" dirty="0">
                              <a:latin typeface="Cambria Math" panose="02040503050406030204" pitchFamily="18" charset="0"/>
                            </a:rPr>
                            <m:t>1</m:t>
                          </m:r>
                        </m:sub>
                      </m:sSub>
                      <m:r>
                        <a:rPr lang="en-US" b="0" i="1" dirty="0" smtClean="0">
                          <a:latin typeface="Cambria Math" panose="02040503050406030204" pitchFamily="18" charset="0"/>
                        </a:rPr>
                        <m:t>+0,25</m:t>
                      </m:r>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𝐸</m:t>
                          </m:r>
                        </m:e>
                        <m:sub>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𝐴</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20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s-CO" i="1" dirty="0">
                              <a:latin typeface="Cambria Math" panose="02040503050406030204" pitchFamily="18" charset="0"/>
                            </a:rPr>
                            <m:t>𝑋</m:t>
                          </m:r>
                        </m:e>
                        <m:sub>
                          <m:r>
                            <a:rPr lang="es-CO"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b="0" i="1" dirty="0" smtClean="0">
                              <a:latin typeface="Cambria Math" panose="02040503050406030204" pitchFamily="18" charset="0"/>
                            </a:rPr>
                            <m:t>2</m:t>
                          </m:r>
                        </m:sub>
                      </m:sSub>
                      <m:r>
                        <a:rPr lang="en-US" i="1" dirty="0">
                          <a:latin typeface="Cambria Math" panose="02040503050406030204" pitchFamily="18" charset="0"/>
                        </a:rPr>
                        <m:t>=</m:t>
                      </m:r>
                      <m:r>
                        <a:rPr lang="en-US" b="0" i="1" dirty="0" smtClean="0">
                          <a:latin typeface="Cambria Math" panose="02040503050406030204" pitchFamily="18" charset="0"/>
                        </a:rPr>
                        <m:t>10</m:t>
                      </m:r>
                    </m:oMath>
                  </m:oMathPara>
                </a14:m>
                <a:endParaRPr lang="en-US" dirty="0"/>
              </a:p>
              <a:p>
                <a:r>
                  <a:rPr lang="en-US" dirty="0"/>
                  <a:t> </a:t>
                </a:r>
                <a:endParaRPr lang="es-CO" dirty="0"/>
              </a:p>
            </p:txBody>
          </p:sp>
        </mc:Choice>
        <mc:Fallback xmlns="">
          <p:sp>
            <p:nvSpPr>
              <p:cNvPr id="13" name="CuadroTexto 12">
                <a:extLst>
                  <a:ext uri="{FF2B5EF4-FFF2-40B4-BE49-F238E27FC236}">
                    <a16:creationId xmlns:a16="http://schemas.microsoft.com/office/drawing/2014/main" id="{0EA88066-EA46-41A8-B820-848B74143255}"/>
                  </a:ext>
                </a:extLst>
              </p:cNvPr>
              <p:cNvSpPr txBox="1">
                <a:spLocks noRot="1" noChangeAspect="1" noMove="1" noResize="1" noEditPoints="1" noAdjustHandles="1" noChangeArrowheads="1" noChangeShapeType="1" noTextEdit="1"/>
              </p:cNvSpPr>
              <p:nvPr/>
            </p:nvSpPr>
            <p:spPr>
              <a:xfrm>
                <a:off x="6933393" y="2438879"/>
                <a:ext cx="4804338" cy="1754326"/>
              </a:xfrm>
              <a:prstGeom prst="rect">
                <a:avLst/>
              </a:prstGeom>
              <a:blipFill>
                <a:blip r:embed="rId3"/>
                <a:stretch>
                  <a:fillRect l="-1015" t="-173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709E578F-7F44-4672-9657-DCB8D312951C}"/>
                  </a:ext>
                </a:extLst>
              </p:cNvPr>
              <p:cNvSpPr txBox="1"/>
              <p:nvPr/>
            </p:nvSpPr>
            <p:spPr>
              <a:xfrm>
                <a:off x="1415198" y="4915761"/>
                <a:ext cx="8255480" cy="923330"/>
              </a:xfrm>
              <a:prstGeom prst="rect">
                <a:avLst/>
              </a:prstGeom>
              <a:noFill/>
            </p:spPr>
            <p:txBody>
              <a:bodyPr wrap="square" rtlCol="0">
                <a:spAutoFit/>
              </a:bodyPr>
              <a:lstStyle/>
              <a:p>
                <a:pPr algn="ct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1</m:t>
                        </m:r>
                      </m:sub>
                    </m:sSub>
                  </m:oMath>
                </a14:m>
                <a:r>
                  <a:rPr lang="es-CO" dirty="0"/>
                  <a:t> 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b="0" i="1" dirty="0" smtClean="0">
                            <a:latin typeface="Cambria Math" panose="02040503050406030204" pitchFamily="18" charset="0"/>
                          </a:rPr>
                          <m:t>2</m:t>
                        </m:r>
                      </m:sub>
                    </m:sSub>
                  </m:oMath>
                </a14:m>
                <a:r>
                  <a:rPr lang="es-CO" dirty="0"/>
                  <a:t> deben ser cero al resolver la función porque son variables inventadas que no se hacen parte del problema inicial. Como la función es de minimización se pone un gran M, si fuese de maximización se pondría –M en la ecuación inicial. </a:t>
                </a:r>
              </a:p>
            </p:txBody>
          </p:sp>
        </mc:Choice>
        <mc:Fallback xmlns="">
          <p:sp>
            <p:nvSpPr>
              <p:cNvPr id="15" name="CuadroTexto 14">
                <a:extLst>
                  <a:ext uri="{FF2B5EF4-FFF2-40B4-BE49-F238E27FC236}">
                    <a16:creationId xmlns:a16="http://schemas.microsoft.com/office/drawing/2014/main" id="{709E578F-7F44-4672-9657-DCB8D312951C}"/>
                  </a:ext>
                </a:extLst>
              </p:cNvPr>
              <p:cNvSpPr txBox="1">
                <a:spLocks noRot="1" noChangeAspect="1" noMove="1" noResize="1" noEditPoints="1" noAdjustHandles="1" noChangeArrowheads="1" noChangeShapeType="1" noTextEdit="1"/>
              </p:cNvSpPr>
              <p:nvPr/>
            </p:nvSpPr>
            <p:spPr>
              <a:xfrm>
                <a:off x="1415198" y="4915761"/>
                <a:ext cx="8255480" cy="923330"/>
              </a:xfrm>
              <a:prstGeom prst="rect">
                <a:avLst/>
              </a:prstGeom>
              <a:blipFill>
                <a:blip r:embed="rId4"/>
                <a:stretch>
                  <a:fillRect t="-3289" r="-148" b="-9211"/>
                </a:stretch>
              </a:blipFill>
            </p:spPr>
            <p:txBody>
              <a:bodyPr/>
              <a:lstStyle/>
              <a:p>
                <a:r>
                  <a:rPr lang="es-CO">
                    <a:noFill/>
                  </a:rPr>
                  <a:t> </a:t>
                </a:r>
              </a:p>
            </p:txBody>
          </p:sp>
        </mc:Fallback>
      </mc:AlternateContent>
      <p:sp>
        <p:nvSpPr>
          <p:cNvPr id="8" name="Elipse 7">
            <a:extLst>
              <a:ext uri="{FF2B5EF4-FFF2-40B4-BE49-F238E27FC236}">
                <a16:creationId xmlns:a16="http://schemas.microsoft.com/office/drawing/2014/main" id="{BE3B86A1-EAA6-4BEA-9946-356199C261EE}"/>
              </a:ext>
            </a:extLst>
          </p:cNvPr>
          <p:cNvSpPr/>
          <p:nvPr/>
        </p:nvSpPr>
        <p:spPr>
          <a:xfrm>
            <a:off x="61547" y="0"/>
            <a:ext cx="298938" cy="2857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2904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B5979-0407-4CB7-80F1-E5D7928D9FE5}"/>
              </a:ext>
            </a:extLst>
          </p:cNvPr>
          <p:cNvSpPr>
            <a:spLocks noGrp="1"/>
          </p:cNvSpPr>
          <p:nvPr>
            <p:ph type="title"/>
          </p:nvPr>
        </p:nvSpPr>
        <p:spPr/>
        <p:txBody>
          <a:bodyPr/>
          <a:lstStyle/>
          <a:p>
            <a:r>
              <a:rPr lang="es-CO" dirty="0"/>
              <a:t>PROCESO</a:t>
            </a:r>
          </a:p>
        </p:txBody>
      </p:sp>
      <p:pic>
        <p:nvPicPr>
          <p:cNvPr id="6" name="Imagen 5">
            <a:extLst>
              <a:ext uri="{FF2B5EF4-FFF2-40B4-BE49-F238E27FC236}">
                <a16:creationId xmlns:a16="http://schemas.microsoft.com/office/drawing/2014/main" id="{7C2760D3-7F78-4C93-9934-B4207AB96359}"/>
              </a:ext>
            </a:extLst>
          </p:cNvPr>
          <p:cNvPicPr>
            <a:picLocks noChangeAspect="1"/>
          </p:cNvPicPr>
          <p:nvPr/>
        </p:nvPicPr>
        <p:blipFill>
          <a:blip r:embed="rId2"/>
          <a:stretch>
            <a:fillRect/>
          </a:stretch>
        </p:blipFill>
        <p:spPr>
          <a:xfrm>
            <a:off x="9403864" y="685734"/>
            <a:ext cx="2597635" cy="923330"/>
          </a:xfrm>
          <a:prstGeom prst="rect">
            <a:avLst/>
          </a:prstGeom>
        </p:spPr>
      </p:pic>
      <p:sp>
        <p:nvSpPr>
          <p:cNvPr id="7" name="CuadroTexto 6">
            <a:extLst>
              <a:ext uri="{FF2B5EF4-FFF2-40B4-BE49-F238E27FC236}">
                <a16:creationId xmlns:a16="http://schemas.microsoft.com/office/drawing/2014/main" id="{F66EABB5-040E-40D3-B58A-497AA5359363}"/>
              </a:ext>
            </a:extLst>
          </p:cNvPr>
          <p:cNvSpPr txBox="1"/>
          <p:nvPr/>
        </p:nvSpPr>
        <p:spPr>
          <a:xfrm>
            <a:off x="2608326" y="3478711"/>
            <a:ext cx="6972300" cy="369332"/>
          </a:xfrm>
          <a:prstGeom prst="rect">
            <a:avLst/>
          </a:prstGeom>
          <a:noFill/>
        </p:spPr>
        <p:txBody>
          <a:bodyPr wrap="square" rtlCol="0">
            <a:spAutoFit/>
          </a:bodyPr>
          <a:lstStyle/>
          <a:p>
            <a:r>
              <a:rPr lang="es-CO" dirty="0"/>
              <a:t>Para lograr obtener la matriz identidad, se debe operar entre filas. </a:t>
            </a:r>
          </a:p>
        </p:txBody>
      </p:sp>
      <p:pic>
        <p:nvPicPr>
          <p:cNvPr id="9" name="Imagen 8">
            <a:extLst>
              <a:ext uri="{FF2B5EF4-FFF2-40B4-BE49-F238E27FC236}">
                <a16:creationId xmlns:a16="http://schemas.microsoft.com/office/drawing/2014/main" id="{46814E6C-6768-4706-9BF0-791524FBD533}"/>
              </a:ext>
            </a:extLst>
          </p:cNvPr>
          <p:cNvPicPr>
            <a:picLocks noChangeAspect="1"/>
          </p:cNvPicPr>
          <p:nvPr/>
        </p:nvPicPr>
        <p:blipFill>
          <a:blip r:embed="rId3"/>
          <a:stretch>
            <a:fillRect/>
          </a:stretch>
        </p:blipFill>
        <p:spPr>
          <a:xfrm>
            <a:off x="720968" y="4072958"/>
            <a:ext cx="10601091" cy="2617890"/>
          </a:xfrm>
          <a:prstGeom prst="rect">
            <a:avLst/>
          </a:prstGeom>
        </p:spPr>
      </p:pic>
      <p:pic>
        <p:nvPicPr>
          <p:cNvPr id="10" name="Imagen 9">
            <a:extLst>
              <a:ext uri="{FF2B5EF4-FFF2-40B4-BE49-F238E27FC236}">
                <a16:creationId xmlns:a16="http://schemas.microsoft.com/office/drawing/2014/main" id="{6F2B3AA8-D2CE-4F95-AC39-792F595F4373}"/>
              </a:ext>
            </a:extLst>
          </p:cNvPr>
          <p:cNvPicPr>
            <a:picLocks noChangeAspect="1"/>
          </p:cNvPicPr>
          <p:nvPr/>
        </p:nvPicPr>
        <p:blipFill>
          <a:blip r:embed="rId4"/>
          <a:stretch>
            <a:fillRect/>
          </a:stretch>
        </p:blipFill>
        <p:spPr>
          <a:xfrm>
            <a:off x="324338" y="2032317"/>
            <a:ext cx="8745650" cy="1346076"/>
          </a:xfrm>
          <a:prstGeom prst="rect">
            <a:avLst/>
          </a:prstGeom>
        </p:spPr>
      </p:pic>
      <p:sp>
        <p:nvSpPr>
          <p:cNvPr id="11" name="CuadroTexto 10">
            <a:extLst>
              <a:ext uri="{FF2B5EF4-FFF2-40B4-BE49-F238E27FC236}">
                <a16:creationId xmlns:a16="http://schemas.microsoft.com/office/drawing/2014/main" id="{A66983BA-F3B0-404F-BD19-45F0DED88ECD}"/>
              </a:ext>
            </a:extLst>
          </p:cNvPr>
          <p:cNvSpPr txBox="1"/>
          <p:nvPr/>
        </p:nvSpPr>
        <p:spPr>
          <a:xfrm>
            <a:off x="9748716" y="2113841"/>
            <a:ext cx="2118946" cy="1846659"/>
          </a:xfrm>
          <a:prstGeom prst="rect">
            <a:avLst/>
          </a:prstGeom>
          <a:noFill/>
        </p:spPr>
        <p:txBody>
          <a:bodyPr wrap="square" rtlCol="0">
            <a:spAutoFit/>
          </a:bodyPr>
          <a:lstStyle/>
          <a:p>
            <a:r>
              <a:rPr lang="es-CO" sz="1600" dirty="0">
                <a:solidFill>
                  <a:srgbClr val="FF0000"/>
                </a:solidFill>
              </a:rPr>
              <a:t>SOLUCIÓN ÓPTIMA:</a:t>
            </a:r>
          </a:p>
          <a:p>
            <a:r>
              <a:rPr lang="es-CO" sz="1600" dirty="0">
                <a:solidFill>
                  <a:srgbClr val="FF0000"/>
                </a:solidFill>
              </a:rPr>
              <a:t>X1</a:t>
            </a:r>
            <a:r>
              <a:rPr lang="en-US" sz="1600" dirty="0">
                <a:solidFill>
                  <a:srgbClr val="FF0000"/>
                </a:solidFill>
              </a:rPr>
              <a:t>=5</a:t>
            </a:r>
          </a:p>
          <a:p>
            <a:r>
              <a:rPr lang="en-US" sz="1600" dirty="0">
                <a:solidFill>
                  <a:srgbClr val="FF0000"/>
                </a:solidFill>
              </a:rPr>
              <a:t>X2=5</a:t>
            </a:r>
          </a:p>
          <a:p>
            <a:r>
              <a:rPr lang="en-US" sz="1600" dirty="0">
                <a:solidFill>
                  <a:srgbClr val="FF0000"/>
                </a:solidFill>
              </a:rPr>
              <a:t>S1=0,25</a:t>
            </a:r>
          </a:p>
          <a:p>
            <a:r>
              <a:rPr lang="en-US" sz="1600" dirty="0">
                <a:solidFill>
                  <a:srgbClr val="FF0000"/>
                </a:solidFill>
              </a:rPr>
              <a:t>A1=0</a:t>
            </a:r>
          </a:p>
          <a:p>
            <a:r>
              <a:rPr lang="en-US" sz="1600" dirty="0">
                <a:solidFill>
                  <a:srgbClr val="FF0000"/>
                </a:solidFill>
              </a:rPr>
              <a:t>A2=0</a:t>
            </a:r>
            <a:endParaRPr lang="es-CO" sz="1600" dirty="0">
              <a:solidFill>
                <a:srgbClr val="FF0000"/>
              </a:solidFill>
            </a:endParaRPr>
          </a:p>
          <a:p>
            <a:endParaRPr lang="es-CO" dirty="0">
              <a:solidFill>
                <a:srgbClr val="FF0000"/>
              </a:solidFill>
            </a:endParaRPr>
          </a:p>
        </p:txBody>
      </p:sp>
      <p:sp>
        <p:nvSpPr>
          <p:cNvPr id="8" name="Elipse 7">
            <a:extLst>
              <a:ext uri="{FF2B5EF4-FFF2-40B4-BE49-F238E27FC236}">
                <a16:creationId xmlns:a16="http://schemas.microsoft.com/office/drawing/2014/main" id="{E51F81DA-D8B0-4C59-A343-5A345FDFF085}"/>
              </a:ext>
            </a:extLst>
          </p:cNvPr>
          <p:cNvSpPr/>
          <p:nvPr/>
        </p:nvSpPr>
        <p:spPr>
          <a:xfrm>
            <a:off x="82084" y="35169"/>
            <a:ext cx="254977" cy="24618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Elipse 11">
            <a:extLst>
              <a:ext uri="{FF2B5EF4-FFF2-40B4-BE49-F238E27FC236}">
                <a16:creationId xmlns:a16="http://schemas.microsoft.com/office/drawing/2014/main" id="{72ED0D4B-2C1F-404B-8815-C42D33F7D654}"/>
              </a:ext>
            </a:extLst>
          </p:cNvPr>
          <p:cNvSpPr/>
          <p:nvPr/>
        </p:nvSpPr>
        <p:spPr>
          <a:xfrm>
            <a:off x="433775" y="35169"/>
            <a:ext cx="254977" cy="24618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50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CASOS ESPECIALES</a:t>
            </a:r>
          </a:p>
        </p:txBody>
      </p:sp>
      <p:sp>
        <p:nvSpPr>
          <p:cNvPr id="14" name="Marcador de posición de texto 2"/>
          <p:cNvSpPr>
            <a:spLocks noGrp="1"/>
          </p:cNvSpPr>
          <p:nvPr>
            <p:ph type="body" idx="1"/>
          </p:nvPr>
        </p:nvSpPr>
        <p:spPr>
          <a:xfrm>
            <a:off x="3838015" y="4694970"/>
            <a:ext cx="6597465" cy="1354137"/>
          </a:xfrm>
        </p:spPr>
        <p:txBody>
          <a:bodyPr rtlCol="0"/>
          <a:lstStyle/>
          <a:p>
            <a:pPr marL="342900" indent="-342900" rtl="0">
              <a:buFontTx/>
              <a:buChar char="-"/>
            </a:pPr>
            <a:r>
              <a:rPr lang="es-ES" dirty="0"/>
              <a:t>No hay solución</a:t>
            </a:r>
            <a:r>
              <a:rPr lang="es-CO" dirty="0"/>
              <a:t> óptima</a:t>
            </a:r>
          </a:p>
          <a:p>
            <a:pPr marL="342900" indent="-342900" rtl="0">
              <a:buFontTx/>
              <a:buChar char="-"/>
            </a:pPr>
            <a:r>
              <a:rPr lang="es-CO" dirty="0"/>
              <a:t>Hay infinitas soluciones óptimas</a:t>
            </a:r>
          </a:p>
          <a:p>
            <a:pPr marL="342900" indent="-342900" rtl="0">
              <a:buFontTx/>
              <a:buChar char="-"/>
            </a:pPr>
            <a:r>
              <a:rPr lang="es-CO" dirty="0"/>
              <a:t>Problema no acotado</a:t>
            </a:r>
          </a:p>
          <a:p>
            <a:pPr marL="342900" indent="-342900" rtl="0">
              <a:buFontTx/>
              <a:buChar char="-"/>
            </a:pPr>
            <a:endParaRPr lang="es-ES" dirty="0"/>
          </a:p>
        </p:txBody>
      </p:sp>
      <p:sp>
        <p:nvSpPr>
          <p:cNvPr id="4" name="Elipse 3">
            <a:extLst>
              <a:ext uri="{FF2B5EF4-FFF2-40B4-BE49-F238E27FC236}">
                <a16:creationId xmlns:a16="http://schemas.microsoft.com/office/drawing/2014/main" id="{E12A1A8C-C47E-42FF-82BD-19B80C56CE93}"/>
              </a:ext>
            </a:extLst>
          </p:cNvPr>
          <p:cNvSpPr/>
          <p:nvPr/>
        </p:nvSpPr>
        <p:spPr>
          <a:xfrm>
            <a:off x="61547" y="0"/>
            <a:ext cx="298938" cy="2857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temas educativos, diseño con ilustraciones en una pizarra (pantalla panorámica)</Template>
  <TotalTime>480</TotalTime>
  <Words>805</Words>
  <Application>Microsoft Office PowerPoint</Application>
  <PresentationFormat>Panorámica</PresentationFormat>
  <Paragraphs>160</Paragraphs>
  <Slides>14</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Cambria Math</vt:lpstr>
      <vt:lpstr>Wingdings</vt:lpstr>
      <vt:lpstr>Asuntos educativos 16x9</vt:lpstr>
      <vt:lpstr>Método SIMPLEX</vt:lpstr>
      <vt:lpstr>¿Qué es?</vt:lpstr>
      <vt:lpstr>EJEMPLO</vt:lpstr>
      <vt:lpstr>Creación de la matriz para el método SIMPLEX</vt:lpstr>
      <vt:lpstr>Proceso de solución (caso de maximización)</vt:lpstr>
      <vt:lpstr>Método de la gran “M”/ Variable artificial</vt:lpstr>
      <vt:lpstr>EJEMPLO</vt:lpstr>
      <vt:lpstr>PROCESO</vt:lpstr>
      <vt:lpstr>CASOS ESPECIALES</vt:lpstr>
      <vt:lpstr>NO HAY SOLUCÍON FACTIBLE</vt:lpstr>
      <vt:lpstr>HAY INFINITAS SOLUCIONES ÓPTIMAS</vt:lpstr>
      <vt:lpstr>PROBLEMA NO ACOTADO</vt:lpstr>
      <vt:lpstr>BIBLIOGRAFÍA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Método SIMPLEX</dc:title>
  <dc:creator>Andrea Mendoza</dc:creator>
  <cp:lastModifiedBy>Andrea Mendoza</cp:lastModifiedBy>
  <cp:revision>42</cp:revision>
  <dcterms:created xsi:type="dcterms:W3CDTF">2018-09-02T15:05:11Z</dcterms:created>
  <dcterms:modified xsi:type="dcterms:W3CDTF">2018-09-03T02:03:17Z</dcterms:modified>
</cp:coreProperties>
</file>